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19" r:id="rId1"/>
  </p:sldMasterIdLst>
  <p:notesMasterIdLst>
    <p:notesMasterId r:id="rId41"/>
  </p:notesMasterIdLst>
  <p:sldIdLst>
    <p:sldId id="256" r:id="rId2"/>
    <p:sldId id="525" r:id="rId3"/>
    <p:sldId id="548" r:id="rId4"/>
    <p:sldId id="549" r:id="rId5"/>
    <p:sldId id="550" r:id="rId6"/>
    <p:sldId id="551" r:id="rId7"/>
    <p:sldId id="552" r:id="rId8"/>
    <p:sldId id="553" r:id="rId9"/>
    <p:sldId id="554" r:id="rId10"/>
    <p:sldId id="555" r:id="rId11"/>
    <p:sldId id="556" r:id="rId12"/>
    <p:sldId id="513" r:id="rId13"/>
    <p:sldId id="514" r:id="rId14"/>
    <p:sldId id="538" r:id="rId15"/>
    <p:sldId id="537" r:id="rId16"/>
    <p:sldId id="581" r:id="rId17"/>
    <p:sldId id="578" r:id="rId18"/>
    <p:sldId id="571" r:id="rId19"/>
    <p:sldId id="579" r:id="rId20"/>
    <p:sldId id="575" r:id="rId21"/>
    <p:sldId id="576" r:id="rId22"/>
    <p:sldId id="580" r:id="rId23"/>
    <p:sldId id="561" r:id="rId24"/>
    <p:sldId id="562" r:id="rId25"/>
    <p:sldId id="563" r:id="rId26"/>
    <p:sldId id="564" r:id="rId27"/>
    <p:sldId id="566" r:id="rId28"/>
    <p:sldId id="567" r:id="rId29"/>
    <p:sldId id="568" r:id="rId30"/>
    <p:sldId id="569" r:id="rId31"/>
    <p:sldId id="517" r:id="rId32"/>
    <p:sldId id="545" r:id="rId33"/>
    <p:sldId id="546" r:id="rId34"/>
    <p:sldId id="477" r:id="rId35"/>
    <p:sldId id="478" r:id="rId36"/>
    <p:sldId id="480" r:id="rId37"/>
    <p:sldId id="481" r:id="rId38"/>
    <p:sldId id="577" r:id="rId39"/>
    <p:sldId id="267" r:id="rId40"/>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4728"/>
    <a:srgbClr val="E43C1A"/>
    <a:srgbClr val="EB5346"/>
    <a:srgbClr val="FF7E79"/>
    <a:srgbClr val="80210E"/>
    <a:srgbClr val="F8CDC4"/>
    <a:srgbClr val="E65E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1" autoAdjust="0"/>
    <p:restoredTop sz="92977"/>
  </p:normalViewPr>
  <p:slideViewPr>
    <p:cSldViewPr snapToGrid="0">
      <p:cViewPr varScale="1">
        <p:scale>
          <a:sx n="69" d="100"/>
          <a:sy n="69" d="100"/>
        </p:scale>
        <p:origin x="984" y="72"/>
      </p:cViewPr>
      <p:guideLst>
        <p:guide orient="horz" pos="2160"/>
        <p:guide pos="3840"/>
      </p:guideLst>
    </p:cSldViewPr>
  </p:slideViewPr>
  <p:notesTextViewPr>
    <p:cViewPr>
      <p:scale>
        <a:sx n="1" d="1"/>
        <a:sy n="1" d="1"/>
      </p:scale>
      <p:origin x="0" y="0"/>
    </p:cViewPr>
  </p:notesTextViewPr>
  <p:sorterViewPr>
    <p:cViewPr>
      <p:scale>
        <a:sx n="100" d="100"/>
        <a:sy n="100" d="100"/>
      </p:scale>
      <p:origin x="0" y="-1389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C8D0CAB-F55A-2C43-B560-5100C08C470C}" type="datetimeFigureOut">
              <a:rPr lang="en-US" smtClean="0"/>
              <a:t>09/30/2023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21C30FA-FF41-444D-B724-C10CD0E899C9}" type="slidenum">
              <a:rPr lang="en-US" smtClean="0"/>
              <a:t>‹#›</a:t>
            </a:fld>
            <a:endParaRPr lang="en-US"/>
          </a:p>
        </p:txBody>
      </p:sp>
    </p:spTree>
    <p:extLst>
      <p:ext uri="{BB962C8B-B14F-4D97-AF65-F5344CB8AC3E}">
        <p14:creationId xmlns:p14="http://schemas.microsoft.com/office/powerpoint/2010/main" val="1029058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1C30FA-FF41-444D-B724-C10CD0E899C9}" type="slidenum">
              <a:rPr lang="en-US" smtClean="0"/>
              <a:t>33</a:t>
            </a:fld>
            <a:endParaRPr lang="en-US"/>
          </a:p>
        </p:txBody>
      </p:sp>
    </p:spTree>
    <p:extLst>
      <p:ext uri="{BB962C8B-B14F-4D97-AF65-F5344CB8AC3E}">
        <p14:creationId xmlns:p14="http://schemas.microsoft.com/office/powerpoint/2010/main" val="3253177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1C30FA-FF41-444D-B724-C10CD0E899C9}" type="slidenum">
              <a:rPr lang="en-US" smtClean="0"/>
              <a:t>39</a:t>
            </a:fld>
            <a:endParaRPr lang="en-US"/>
          </a:p>
        </p:txBody>
      </p:sp>
    </p:spTree>
    <p:extLst>
      <p:ext uri="{BB962C8B-B14F-4D97-AF65-F5344CB8AC3E}">
        <p14:creationId xmlns:p14="http://schemas.microsoft.com/office/powerpoint/2010/main" val="180592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09/30/2023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9027413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09/30/2023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692906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09/30/2023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312186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09/30/2023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39755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09/30/2023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3340992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09/30/2023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9535379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09/30/2023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32636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09/30/2023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5818134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09/30/2023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04755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09/30/2023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89678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09/30/2023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9790310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09/30/2023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851217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09/30/2023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32309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09/30/2023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4448930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09/30/2023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1885529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09/30/2023</a:t>
            </a:fld>
            <a:endParaRPr lang="en-US" dirty="0"/>
          </a:p>
        </p:txBody>
      </p:sp>
    </p:spTree>
    <p:extLst>
      <p:ext uri="{BB962C8B-B14F-4D97-AF65-F5344CB8AC3E}">
        <p14:creationId xmlns:p14="http://schemas.microsoft.com/office/powerpoint/2010/main" val="2283022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586B75A-687E-405C-8A0B-8D00578BA2C3}" type="datetimeFigureOut">
              <a:rPr lang="en-US" smtClean="0"/>
              <a:pPr/>
              <a:t>09/30/2023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9435491"/>
      </p:ext>
    </p:extLst>
  </p:cSld>
  <p:clrMap bg1="lt1" tx1="dk1" bg2="lt2" tx2="dk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 id="2147484631" r:id="rId12"/>
    <p:sldLayoutId id="2147484632" r:id="rId13"/>
    <p:sldLayoutId id="2147484633" r:id="rId14"/>
    <p:sldLayoutId id="2147484634" r:id="rId15"/>
    <p:sldLayoutId id="2147484635"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blogger.googleusercontent.com/img/a/AVvXsEhVMV8W-0l7jWQQl1I4xHTAAqx_OrwxZtLRRjc6EtGaa1zdilkNdcunzb5hZdmtGBVJV0QDdTvIK7H2SgcTKDBMaH7lhrrRa7tgKYap5tU3U4D9s6X2BAxJCr3qnpUHFr93i0V3AV46YuvVV9blJu9IOeFYsl-6VDwF82gp309mU-69n-K4EQfFqF-U4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blogger.googleusercontent.com/img/a/AVvXsEgpKzdZjmqAGgfgdwKGWXKzpiUpd7Esn1hhCiHjk1-7oUdnl2bFgNIZLw_uWt1idZ3UlaE93xYhNXbl3ScJTJcEAsuqrTMoL1Iyow7-cMq8zjv4adl2cb926ZqKOG7_SAO1O4rt7t45PPW5LZ2Riw_WtWkW5qrxuN9R4TGJMSydyPbmyfrP6d3NllAT3Q"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onushilon-org.translate.goog/corita/bindusar.htm?_x_tr_sl=bn&amp;_x_tr_tl=en&amp;_x_tr_hl=en&amp;_x_tr_pto=sc&amp;_x_tr_sch=http" TargetMode="External"/><Relationship Id="rId2" Type="http://schemas.openxmlformats.org/officeDocument/2006/relationships/hyperlink" Target="https://onushilon-org.translate.goog/corita/chandragupta.htm?_x_tr_sl=bn&amp;_x_tr_tl=en&amp;_x_tr_hl=en&amp;_x_tr_pto=sc&amp;_x_tr_sch=http" TargetMode="External"/><Relationship Id="rId1" Type="http://schemas.openxmlformats.org/officeDocument/2006/relationships/slideLayout" Target="../slideLayouts/slideLayout2.xml"/><Relationship Id="rId4" Type="http://schemas.openxmlformats.org/officeDocument/2006/relationships/hyperlink" Target="https://onushilon-org.translate.goog/corita/ashok.htm?_x_tr_sl=bn&amp;_x_tr_tl=en&amp;_x_tr_hl=en&amp;_x_tr_pto=sc&amp;_x_tr_sch=htt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logger.googleusercontent.com/img/a/AVvXsEhNszSLeAJ0y4VA90aVk7zzUAoQ3tDeHZUEFEddZ91n1QlcjfT0THubItzhv6EYSYQMrEY_32M0T_rePcgDYbDglSwYltttJaoXPCLIOcqDfXJAZ7RRoPrG2Veog7elXw7ptNZyvWGO5UZvCfvVgmZTz_Lt7QS6BnWin9MerL9iqtb3_5_SqEoTusRufQ"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blogger.googleusercontent.com/img/a/AVvXsEiK-Y-Q7Rc-VbfLX-CNPbCSVMsQgMv87_hFD6IDK0kmFOHO38vHSkZoElOXy4vkgIGP7xS-Pkex3Pibl_RQJhlCT5csDAjNzX3Je4yS-HsAL5JCJlXPZsS70fzY56Wj6eoZBjyoWEuZ8klV6gE6kRq3R88f1bAu8h0b4sUjY9z5jKCPqcptf3XZYKe1l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blogger.googleusercontent.com/img/a/AVvXsEio6gqRNVRo59ghVhlQlvYpsXxc73ZUhx-3jUqoRSA3td6fBHr6z2oM2gRNRlpCMjkOdG6fUc8glaPK6J3pffbHQ02A0MyCshmr_sZETWulHPyhNSX8Xh6LyCuLxoVZ47OYAcWxeYeiAUJh4R2Ic6UmOJ8la9Ea84HBk6Rv3PwJwE_DjKeA49B_BgyuuA"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blogger.googleusercontent.com/img/a/AVvXsEgLk5pvvCf1qPI2watU28pnw5WDCSEAyxcNWV8SrQC-TNwAF9_MtozZvCOJ7cxAxOfKnAqvwYmJ_zlPcJQs_End0og8It-VGC_kZx4Ohpib3Yi6erHC_FHC-ByhgWGoNn1MesCg-oTjJmzJcw32ff97N2LyC5jeROqCHt9iwhd6pBSm5meJQkwx4v0Sg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blogger.googleusercontent.com/img/a/AVvXsEiipLgbFhP7Eh9gZNcnLdIvZPtbjHk7kZiSNC_7gE6l-E_q7KpaWSJ02zS9lCWmnkGcvvTPs3zJbDZ2bIPfAbWAJtv7eEMJtPNTZOgZ27Z2zO0-UVetN27aqfKfnjU5M4AeJA16PUh5C91nxexItO3f3Yjz9Gjxyv7orOwtDa-fIQlUejPtASeTf_r5a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blogger.googleusercontent.com/img/a/AVvXsEijrR7VsA2nEA79SgeTXNHO0zMJiMh5JcujHsfVEZ7HgmRrdkNUYH3HkJ1oQCZ_LXulX65sMHsferzbtHA5qSTqWrGeC7B9z266t5lVQZGWpUhhle8V5-iwuuxDjdPOklBMtQwUTm-GB40aaddWEW8bq5pwrb8S13GOEje8gh7kgB3i5iG91pmuVqgLFQ"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blogger.googleusercontent.com/img/a/AVvXsEgMfBdEwT5BEn8AfKlN74JLJQJbHbqzbd30H1lowVKwFhKwuALharEcevpvGOl5UwifnLYNj925bgyCMPGSWKgfVmpsygWVfvN6BJGMc98dPl63Axgt9XvyrDuC05T1xtirPbbR4w2Z4uTYelzgID3NbamCTOfsYddHDzwAK0hBnn_8jlXIJOReAFjeIw"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blogger.googleusercontent.com/img/a/AVvXsEjs3-QOWL3pk500IvLLTb8vLq9nmCfASyWB3wOlB9o2i4w112Xz2KL19Uqwj7hD2hU3CNgg4ycr6MtoMPh0YteyLsx8fnzvc1U2_WVn9ITvIcewTdut_sSJf0AFO1FYlrtkiSPlWj37zxnL7UTORV_xJdUxGlgD1l_BkMD-B-1rCI8r_N2GSW7MQbV9J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1260438" y="2571794"/>
            <a:ext cx="8908798" cy="144096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endParaRPr lang="en-GB" sz="100" b="1" dirty="0">
              <a:solidFill>
                <a:srgbClr val="FF0000"/>
              </a:solidFill>
              <a:latin typeface="Bangla MN" charset="0"/>
              <a:ea typeface="Bangla MN" charset="0"/>
              <a:cs typeface="Bangla MN" charset="0"/>
            </a:endParaRPr>
          </a:p>
          <a:p>
            <a:pPr marL="764540" marR="679450">
              <a:lnSpc>
                <a:spcPts val="3215"/>
              </a:lnSpc>
              <a:spcBef>
                <a:spcPts val="15"/>
              </a:spcBef>
            </a:pPr>
            <a:endParaRPr lang="en-US" sz="3600" b="1" dirty="0">
              <a:solidFill>
                <a:srgbClr val="C00000"/>
              </a:solidFill>
              <a:latin typeface="Britannic Bold" charset="0"/>
            </a:endParaRPr>
          </a:p>
          <a:p>
            <a:pPr marL="764540" marR="679450">
              <a:lnSpc>
                <a:spcPts val="3215"/>
              </a:lnSpc>
              <a:spcBef>
                <a:spcPts val="15"/>
              </a:spcBef>
            </a:pPr>
            <a:endParaRPr lang="en-US" sz="3600" b="1" dirty="0">
              <a:solidFill>
                <a:srgbClr val="C00000"/>
              </a:solidFill>
              <a:latin typeface="Britannic Bold" charset="0"/>
            </a:endParaRPr>
          </a:p>
        </p:txBody>
      </p:sp>
      <p:sp>
        <p:nvSpPr>
          <p:cNvPr id="5" name="TextBox 4"/>
          <p:cNvSpPr txBox="1"/>
          <p:nvPr/>
        </p:nvSpPr>
        <p:spPr>
          <a:xfrm>
            <a:off x="1260438" y="4387858"/>
            <a:ext cx="8908798" cy="1477328"/>
          </a:xfrm>
          <a:prstGeom prst="rect">
            <a:avLst/>
          </a:prstGeom>
          <a:noFill/>
        </p:spPr>
        <p:txBody>
          <a:bodyPr wrap="square" rtlCol="0">
            <a:spAutoFit/>
          </a:bodyPr>
          <a:lstStyle/>
          <a:p>
            <a:pPr algn="r">
              <a:lnSpc>
                <a:spcPct val="100000"/>
              </a:lnSpc>
            </a:pPr>
            <a:r>
              <a:rPr lang="en-US" sz="2800" b="1" dirty="0" smtClean="0">
                <a:solidFill>
                  <a:srgbClr val="80210E"/>
                </a:solidFill>
                <a:latin typeface="Times New Roman" pitchFamily="18" charset="0"/>
                <a:ea typeface="Britannic Bold" charset="0"/>
                <a:cs typeface="Times New Roman" pitchFamily="18" charset="0"/>
              </a:rPr>
              <a:t>Dr</a:t>
            </a:r>
            <a:r>
              <a:rPr lang="en-US" sz="2800" b="1" dirty="0">
                <a:solidFill>
                  <a:srgbClr val="80210E"/>
                </a:solidFill>
                <a:latin typeface="Times New Roman" pitchFamily="18" charset="0"/>
                <a:ea typeface="Britannic Bold" charset="0"/>
                <a:cs typeface="Times New Roman" pitchFamily="18" charset="0"/>
              </a:rPr>
              <a:t>. Md. Abdul </a:t>
            </a:r>
            <a:r>
              <a:rPr lang="en-US" sz="2800" b="1" dirty="0" err="1">
                <a:solidFill>
                  <a:srgbClr val="80210E"/>
                </a:solidFill>
                <a:latin typeface="Times New Roman" pitchFamily="18" charset="0"/>
                <a:ea typeface="Britannic Bold" charset="0"/>
                <a:cs typeface="Times New Roman" pitchFamily="18" charset="0"/>
              </a:rPr>
              <a:t>Alim</a:t>
            </a:r>
            <a:endParaRPr lang="en-US" sz="2800" b="1" dirty="0">
              <a:solidFill>
                <a:srgbClr val="80210E"/>
              </a:solidFill>
              <a:latin typeface="Times New Roman" pitchFamily="18" charset="0"/>
              <a:ea typeface="Britannic Bold" charset="0"/>
              <a:cs typeface="Times New Roman" pitchFamily="18" charset="0"/>
            </a:endParaRPr>
          </a:p>
          <a:p>
            <a:pPr algn="r">
              <a:lnSpc>
                <a:spcPct val="100000"/>
              </a:lnSpc>
            </a:pPr>
            <a:r>
              <a:rPr lang="en-US" sz="1600" b="1" i="1" dirty="0">
                <a:solidFill>
                  <a:srgbClr val="80210E"/>
                </a:solidFill>
                <a:latin typeface="Times New Roman" pitchFamily="18" charset="0"/>
                <a:ea typeface="Britannic Bold" charset="0"/>
                <a:cs typeface="Times New Roman" pitchFamily="18" charset="0"/>
              </a:rPr>
              <a:t>B. A (Hon’s), M. A (History), M. Phil (Raj), Ph. D (Raj)</a:t>
            </a:r>
          </a:p>
          <a:p>
            <a:pPr algn="r">
              <a:lnSpc>
                <a:spcPct val="100000"/>
              </a:lnSpc>
            </a:pPr>
            <a:r>
              <a:rPr lang="en-US" sz="2300" dirty="0">
                <a:latin typeface="Times New Roman" pitchFamily="18" charset="0"/>
                <a:cs typeface="Times New Roman" pitchFamily="18" charset="0"/>
              </a:rPr>
              <a:t>Email:doctorabdulalim64@gmail.com</a:t>
            </a:r>
          </a:p>
          <a:p>
            <a:pPr algn="r"/>
            <a:r>
              <a:rPr lang="en-US" sz="2300" dirty="0">
                <a:latin typeface="Times New Roman" pitchFamily="18" charset="0"/>
                <a:ea typeface="Britannic Bold" charset="0"/>
                <a:cs typeface="Times New Roman" pitchFamily="18" charset="0"/>
              </a:rPr>
              <a:t>Cell: +880 </a:t>
            </a:r>
            <a:r>
              <a:rPr lang="en-US" sz="2300" dirty="0" smtClean="0">
                <a:latin typeface="Times New Roman" pitchFamily="18" charset="0"/>
                <a:ea typeface="Britannic Bold" charset="0"/>
                <a:cs typeface="Times New Roman" pitchFamily="18" charset="0"/>
              </a:rPr>
              <a:t>1718-787466</a:t>
            </a:r>
            <a:endParaRPr lang="en-US" sz="2300" dirty="0">
              <a:latin typeface="Times New Roman" pitchFamily="18" charset="0"/>
              <a:ea typeface="Britannic Bold" charset="0"/>
              <a:cs typeface="Times New Roman" pitchFamily="18" charset="0"/>
            </a:endParaRPr>
          </a:p>
        </p:txBody>
      </p:sp>
      <p:sp>
        <p:nvSpPr>
          <p:cNvPr id="9" name="Content Placeholder 2">
            <a:extLst>
              <a:ext uri="{FF2B5EF4-FFF2-40B4-BE49-F238E27FC236}">
                <a16:creationId xmlns:a16="http://schemas.microsoft.com/office/drawing/2014/main" xmlns="" id="{7F91988E-7EDA-CD48-AB89-6AF9D1263627}"/>
              </a:ext>
            </a:extLst>
          </p:cNvPr>
          <p:cNvSpPr txBox="1">
            <a:spLocks/>
          </p:cNvSpPr>
          <p:nvPr/>
        </p:nvSpPr>
        <p:spPr>
          <a:xfrm>
            <a:off x="828246" y="3927861"/>
            <a:ext cx="10327990" cy="1932170"/>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marL="764540" marR="679450">
              <a:lnSpc>
                <a:spcPts val="3215"/>
              </a:lnSpc>
              <a:spcBef>
                <a:spcPts val="15"/>
              </a:spcBef>
            </a:pPr>
            <a:endParaRPr lang="en-US" sz="3600" b="1" dirty="0">
              <a:solidFill>
                <a:srgbClr val="C00000"/>
              </a:solidFill>
              <a:latin typeface="Britannic Bold" charset="0"/>
            </a:endParaRPr>
          </a:p>
          <a:p>
            <a:endParaRPr lang="en-GB" sz="4000" b="1" dirty="0">
              <a:solidFill>
                <a:srgbClr val="FF0000"/>
              </a:solidFill>
              <a:latin typeface="Bangla MN" charset="0"/>
              <a:ea typeface="Bangla MN" charset="0"/>
              <a:cs typeface="Bangla MN" charset="0"/>
            </a:endParaRPr>
          </a:p>
        </p:txBody>
      </p:sp>
      <p:pic>
        <p:nvPicPr>
          <p:cNvPr id="3" name="Picture 2">
            <a:extLst>
              <a:ext uri="{FF2B5EF4-FFF2-40B4-BE49-F238E27FC236}">
                <a16:creationId xmlns:a16="http://schemas.microsoft.com/office/drawing/2014/main" xmlns="" id="{D108A9A9-8A4D-A242-B00C-BD1F5C3076B1}"/>
              </a:ext>
            </a:extLst>
          </p:cNvPr>
          <p:cNvPicPr>
            <a:picLocks noChangeAspect="1"/>
          </p:cNvPicPr>
          <p:nvPr/>
        </p:nvPicPr>
        <p:blipFill>
          <a:blip r:embed="rId2"/>
          <a:stretch>
            <a:fillRect/>
          </a:stretch>
        </p:blipFill>
        <p:spPr>
          <a:xfrm>
            <a:off x="4870214" y="619095"/>
            <a:ext cx="2244053" cy="2037600"/>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xmlns="" id="{8EC8B1A8-4F6E-D449-9B28-F7D0CBA29F32}"/>
              </a:ext>
            </a:extLst>
          </p:cNvPr>
          <p:cNvSpPr/>
          <p:nvPr/>
        </p:nvSpPr>
        <p:spPr>
          <a:xfrm>
            <a:off x="828246" y="3023291"/>
            <a:ext cx="10487454" cy="918649"/>
          </a:xfrm>
          <a:prstGeom prst="rect">
            <a:avLst/>
          </a:prstGeom>
        </p:spPr>
        <p:txBody>
          <a:bodyPr wrap="square">
            <a:spAutoFit/>
          </a:bodyPr>
          <a:lstStyle/>
          <a:p>
            <a:pPr marL="764540" marR="679450" algn="ctr">
              <a:lnSpc>
                <a:spcPts val="3215"/>
              </a:lnSpc>
              <a:spcBef>
                <a:spcPts val="15"/>
              </a:spcBef>
            </a:pPr>
            <a:r>
              <a:rPr lang="en-US" sz="3200" b="1" dirty="0" smtClean="0">
                <a:solidFill>
                  <a:srgbClr val="C00000"/>
                </a:solidFill>
                <a:latin typeface="Times New Roman" pitchFamily="18" charset="0"/>
                <a:cs typeface="Times New Roman" pitchFamily="18" charset="0"/>
              </a:rPr>
              <a:t>HISTORY OF THE EMERGENCE OF  INDEPENDENT BANGLADESH</a:t>
            </a:r>
            <a:endParaRPr lang="en-US" sz="32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958421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fontAlgn="base"/>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ARYANS</a:t>
            </a:r>
            <a:endParaRPr lang="en-US" sz="3200" dirty="0">
              <a:solidFill>
                <a:srgbClr val="C00000"/>
              </a:solidFill>
              <a:latin typeface="Times New Roman" panose="02020603050405020304" pitchFamily="18" charset="0"/>
              <a:cs typeface="Times New Roman" panose="02020603050405020304" pitchFamily="18" charset="0"/>
            </a:endParaRPr>
          </a:p>
        </p:txBody>
      </p:sp>
      <p:pic>
        <p:nvPicPr>
          <p:cNvPr id="4" name="Content Placeholder 3" descr="Aryan People">
            <a:hlinkClick r:id="rId2"/>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99963" y="1930400"/>
            <a:ext cx="4590546" cy="1976582"/>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677334" y="3906982"/>
            <a:ext cx="8596668" cy="1694566"/>
          </a:xfrm>
          <a:prstGeom prst="rect">
            <a:avLst/>
          </a:prstGeom>
        </p:spPr>
        <p:txBody>
          <a:bodyPr wrap="square">
            <a:spAutoFit/>
          </a:bodyPr>
          <a:lstStyle/>
          <a:p>
            <a:pPr marL="342900" marR="0" lvl="0" indent="-342900" algn="just" fontAlgn="base">
              <a:lnSpc>
                <a:spcPct val="107000"/>
              </a:lnSpc>
              <a:spcBef>
                <a:spcPts val="0"/>
              </a:spcBef>
              <a:spcAft>
                <a:spcPts val="0"/>
              </a:spcAft>
              <a:buSzPts val="1000"/>
              <a:buFont typeface="Wingdings" panose="05000000000000000000" pitchFamily="2" charset="2"/>
              <a:buChar char=""/>
              <a:tabLst>
                <a:tab pos="457200" algn="l"/>
              </a:tabLs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The latest arrivals were a people well known as the Aryans.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fontAlgn="base">
              <a:lnSpc>
                <a:spcPct val="107000"/>
              </a:lnSpc>
              <a:spcBef>
                <a:spcPts val="0"/>
              </a:spcBef>
              <a:spcAft>
                <a:spcPts val="0"/>
              </a:spcAft>
              <a:buSzPts val="1000"/>
              <a:buFont typeface="Wingdings" panose="05000000000000000000" pitchFamily="2" charset="2"/>
              <a:buChar char=""/>
              <a:tabLst>
                <a:tab pos="457200" algn="l"/>
              </a:tabLs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Spoke a language of the Indo-European family of languages.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fontAlgn="base">
              <a:lnSpc>
                <a:spcPct val="107000"/>
              </a:lnSpc>
              <a:spcBef>
                <a:spcPts val="0"/>
              </a:spcBef>
              <a:spcAft>
                <a:spcPts val="0"/>
              </a:spcAft>
              <a:buSzPts val="1000"/>
              <a:buFont typeface="Wingdings" panose="05000000000000000000" pitchFamily="2" charset="2"/>
              <a:buChar char=""/>
              <a:tabLst>
                <a:tab pos="457200" algn="l"/>
              </a:tabLs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Came with books: The Veda.</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fontAlgn="base">
              <a:lnSpc>
                <a:spcPct val="107000"/>
              </a:lnSpc>
              <a:spcBef>
                <a:spcPts val="0"/>
              </a:spcBef>
              <a:spcAft>
                <a:spcPts val="0"/>
              </a:spcAft>
              <a:buSzPts val="1000"/>
              <a:buFont typeface="Wingdings" panose="05000000000000000000" pitchFamily="2" charset="2"/>
              <a:buChar char=""/>
              <a:tabLst>
                <a:tab pos="457200" algn="l"/>
              </a:tabLs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Came into South Asia around 1200 B.C. and flourished in the area now known as Haryana ‘Land of Aryans’.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fontAlgn="base">
              <a:lnSpc>
                <a:spcPct val="107000"/>
              </a:lnSpc>
              <a:spcBef>
                <a:spcPts val="0"/>
              </a:spcBef>
              <a:spcAft>
                <a:spcPts val="0"/>
              </a:spcAft>
              <a:buSzPts val="1000"/>
              <a:buFont typeface="Wingdings" panose="05000000000000000000" pitchFamily="2" charset="2"/>
              <a:buChar char=""/>
              <a:tabLst>
                <a:tab pos="457200" algn="l"/>
              </a:tabLs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Over the centuries they mixed with the Dravidians and settled in the relatively drier parts of the Ganges Valley.</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fontAlgn="base">
              <a:lnSpc>
                <a:spcPct val="107000"/>
              </a:lnSpc>
              <a:spcBef>
                <a:spcPts val="0"/>
              </a:spcBef>
              <a:spcAft>
                <a:spcPts val="0"/>
              </a:spcAft>
              <a:buSzPts val="1000"/>
              <a:buFont typeface="Wingdings" panose="05000000000000000000" pitchFamily="2" charset="2"/>
              <a:buChar char=""/>
              <a:tabLst>
                <a:tab pos="457200" algn="l"/>
              </a:tabLs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This mixed population of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Aryo</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-Dravidians moved into the Bengal Basin sometimes after 600 B.C.</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fontAlgn="base">
              <a:lnSpc>
                <a:spcPct val="107000"/>
              </a:lnSpc>
              <a:spcBef>
                <a:spcPts val="0"/>
              </a:spcBef>
              <a:spcAft>
                <a:spcPts val="0"/>
              </a:spcAft>
              <a:buSzPts val="1000"/>
              <a:buFont typeface="Wingdings" panose="05000000000000000000" pitchFamily="2" charset="2"/>
              <a:buChar char=""/>
              <a:tabLst>
                <a:tab pos="457200" algn="l"/>
              </a:tabLs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They laid the foundations of urbanization in our country.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951818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rgbClr val="C00000"/>
                </a:solidFill>
              </a:rPr>
              <a:t/>
            </a:r>
            <a:br>
              <a:rPr lang="en-US" b="1" dirty="0" smtClean="0">
                <a:solidFill>
                  <a:srgbClr val="C00000"/>
                </a:solidFill>
              </a:rPr>
            </a:br>
            <a:r>
              <a:rPr lang="en-US" b="1" dirty="0" smtClean="0">
                <a:solidFill>
                  <a:srgbClr val="C00000"/>
                </a:solidFill>
              </a:rPr>
              <a:t>OTHERS</a:t>
            </a:r>
            <a:r>
              <a:rPr lang="en-US" dirty="0" smtClean="0">
                <a:solidFill>
                  <a:srgbClr val="C00000"/>
                </a:solidFill>
              </a:rPr>
              <a:t/>
            </a:r>
            <a:br>
              <a:rPr lang="en-US" dirty="0" smtClean="0">
                <a:solidFill>
                  <a:srgbClr val="C00000"/>
                </a:solidFill>
              </a:rPr>
            </a:br>
            <a:endParaRPr lang="en-US" dirty="0">
              <a:solidFill>
                <a:srgbClr val="C00000"/>
              </a:solidFill>
            </a:endParaRPr>
          </a:p>
        </p:txBody>
      </p:sp>
      <p:pic>
        <p:nvPicPr>
          <p:cNvPr id="4" name="Content Placeholder 3" descr="https://blogger.googleusercontent.com/img/a/AVvXsEgpKzdZjmqAGgfgdwKGWXKzpiUpd7Esn1hhCiHjk1-7oUdnl2bFgNIZLw_uWt1idZ3UlaE93xYhNXbl3ScJTJcEAsuqrTMoL1Iyow7-cMq8zjv4adl2cb926ZqKOG7_SAO1O4rt7t45PPW5LZ2Riw_WtWkW5qrxuN9R4TGJMSydyPbmyfrP6d3NllAT3Q=w400-h96">
            <a:hlinkClick r:id="rId2"/>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77334" y="1930400"/>
            <a:ext cx="8596668" cy="2628106"/>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677334" y="4884389"/>
            <a:ext cx="8596668" cy="981423"/>
          </a:xfrm>
          <a:prstGeom prst="rect">
            <a:avLst/>
          </a:prstGeom>
        </p:spPr>
        <p:txBody>
          <a:bodyPr wrap="square">
            <a:spAutoFit/>
          </a:bodyPr>
          <a:lstStyle/>
          <a:p>
            <a:pPr marL="342900" marR="0" lvl="0" indent="-342900" algn="just" fontAlgn="base">
              <a:lnSpc>
                <a:spcPct val="107000"/>
              </a:lnSpc>
              <a:spcBef>
                <a:spcPts val="0"/>
              </a:spcBef>
              <a:spcAft>
                <a:spcPts val="0"/>
              </a:spcAft>
              <a:buSzPts val="1000"/>
              <a:buFont typeface="Wingdings" panose="05000000000000000000" pitchFamily="2" charset="2"/>
              <a:buChar char=""/>
              <a:tabLst>
                <a:tab pos="457200" algn="l"/>
              </a:tabLst>
            </a:pPr>
            <a:r>
              <a:rPr lang="en-US" dirty="0">
                <a:latin typeface="Times New Roman" panose="02020603050405020304" pitchFamily="18" charset="0"/>
                <a:ea typeface="Times New Roman" panose="02020603050405020304" pitchFamily="18" charset="0"/>
                <a:cs typeface="Times New Roman" panose="02020603050405020304" pitchFamily="18" charset="0"/>
              </a:rPr>
              <a:t>Later other immigrants-Arabs, Turks and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Pathans</a:t>
            </a:r>
            <a:r>
              <a:rPr lang="en-US" dirty="0">
                <a:latin typeface="Times New Roman" panose="02020603050405020304" pitchFamily="18" charset="0"/>
                <a:ea typeface="Times New Roman" panose="02020603050405020304" pitchFamily="18" charset="0"/>
                <a:cs typeface="Times New Roman" panose="02020603050405020304" pitchFamily="18" charset="0"/>
              </a:rPr>
              <a:t> also came to this land.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fontAlgn="base">
              <a:lnSpc>
                <a:spcPct val="107000"/>
              </a:lnSpc>
              <a:spcBef>
                <a:spcPts val="0"/>
              </a:spcBef>
              <a:spcAft>
                <a:spcPts val="0"/>
              </a:spcAft>
              <a:buSzPts val="1000"/>
              <a:buFont typeface="Wingdings" panose="05000000000000000000" pitchFamily="2" charset="2"/>
              <a:buChar char=""/>
              <a:tabLst>
                <a:tab pos="457200" algn="l"/>
              </a:tabLst>
            </a:pPr>
            <a:r>
              <a:rPr lang="en-US" dirty="0">
                <a:latin typeface="Times New Roman" panose="02020603050405020304" pitchFamily="18" charset="0"/>
                <a:ea typeface="Times New Roman" panose="02020603050405020304" pitchFamily="18" charset="0"/>
                <a:cs typeface="Times New Roman" panose="02020603050405020304" pitchFamily="18" charset="0"/>
              </a:rPr>
              <a:t>These people too added their physical stock to the melting pot, so that today we have in Bangladesh a great variety of physical features.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821771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88DB46-AA5F-164B-B5C4-097B9950B204}"/>
              </a:ext>
            </a:extLst>
          </p:cNvPr>
          <p:cNvSpPr>
            <a:spLocks noGrp="1"/>
          </p:cNvSpPr>
          <p:nvPr>
            <p:ph type="title"/>
          </p:nvPr>
        </p:nvSpPr>
        <p:spPr>
          <a:xfrm>
            <a:off x="556954" y="806282"/>
            <a:ext cx="8739446" cy="1081016"/>
          </a:xfrm>
        </p:spPr>
        <p:txBody>
          <a:bodyPr>
            <a:noAutofit/>
          </a:bodyPr>
          <a:lstStyle/>
          <a:p>
            <a:pPr algn="ctr"/>
            <a:r>
              <a:rPr lang="en-US" sz="3200" b="1" dirty="0" smtClean="0">
                <a:solidFill>
                  <a:srgbClr val="C00000"/>
                </a:solidFill>
                <a:latin typeface="Times New Roman" pitchFamily="18" charset="0"/>
                <a:cs typeface="Times New Roman" pitchFamily="18" charset="0"/>
              </a:rPr>
              <a:t>BENGAL DURING THE AGE OF </a:t>
            </a:r>
            <a:r>
              <a:rPr lang="en-US" sz="3200" b="1" dirty="0">
                <a:solidFill>
                  <a:srgbClr val="C00000"/>
                </a:solidFill>
                <a:latin typeface="Times New Roman" pitchFamily="18" charset="0"/>
                <a:cs typeface="Times New Roman" pitchFamily="18" charset="0"/>
              </a:rPr>
              <a:t>MAURYAN </a:t>
            </a:r>
            <a:r>
              <a:rPr lang="en-US" sz="3200" b="1" dirty="0" smtClean="0">
                <a:solidFill>
                  <a:srgbClr val="C00000"/>
                </a:solidFill>
                <a:latin typeface="Times New Roman" pitchFamily="18" charset="0"/>
                <a:cs typeface="Times New Roman" pitchFamily="18" charset="0"/>
              </a:rPr>
              <a:t>EMPIRE </a:t>
            </a:r>
            <a:r>
              <a:rPr lang="en-US" sz="3200" b="1" dirty="0">
                <a:solidFill>
                  <a:srgbClr val="C00000"/>
                </a:solidFill>
                <a:latin typeface="Times New Roman" pitchFamily="18" charset="0"/>
                <a:cs typeface="Times New Roman" pitchFamily="18" charset="0"/>
              </a:rPr>
              <a:t>(</a:t>
            </a:r>
            <a:r>
              <a:rPr lang="en-US" sz="3200" b="1" dirty="0" smtClean="0">
                <a:solidFill>
                  <a:srgbClr val="C00000"/>
                </a:solidFill>
                <a:latin typeface="Times New Roman" pitchFamily="18" charset="0"/>
                <a:cs typeface="Times New Roman" pitchFamily="18" charset="0"/>
              </a:rPr>
              <a:t>324 BC TO 186 AD) </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83246946-9E22-2542-B08D-D6EB8A4FD826}"/>
              </a:ext>
            </a:extLst>
          </p:cNvPr>
          <p:cNvSpPr>
            <a:spLocks noGrp="1"/>
          </p:cNvSpPr>
          <p:nvPr>
            <p:ph idx="1"/>
          </p:nvPr>
        </p:nvSpPr>
        <p:spPr>
          <a:xfrm>
            <a:off x="556953" y="1887298"/>
            <a:ext cx="8739447" cy="4097866"/>
          </a:xfrm>
        </p:spPr>
        <p:txBody>
          <a:bodyPr>
            <a:normAutofit/>
          </a:bodyPr>
          <a:lstStyle/>
          <a:p>
            <a:pPr marL="622300" indent="-406400" algn="just">
              <a:spcBef>
                <a:spcPts val="0"/>
              </a:spcBef>
              <a:buFont typeface="Wingdings" pitchFamily="2" charset="2"/>
              <a:buChar char="q"/>
            </a:pPr>
            <a:r>
              <a:rPr lang="en-US" dirty="0">
                <a:solidFill>
                  <a:schemeClr val="tx1"/>
                </a:solidFill>
                <a:latin typeface="Times New Roman" pitchFamily="18" charset="0"/>
                <a:cs typeface="Times New Roman" pitchFamily="18" charset="0"/>
              </a:rPr>
              <a:t>There were no sources available to write any chronological history of ancient Bengal prior to the age of Gupta because people of that time were not used to writing history like those of today. We get a few sources of history from sporadic and separated comments in Indian and foreign literatures about Bengal of that time. </a:t>
            </a:r>
            <a:endParaRPr lang="en-US" dirty="0" smtClean="0">
              <a:solidFill>
                <a:schemeClr val="tx1"/>
              </a:solidFill>
              <a:latin typeface="Times New Roman" pitchFamily="18" charset="0"/>
              <a:cs typeface="Times New Roman" pitchFamily="18" charset="0"/>
            </a:endParaRPr>
          </a:p>
          <a:p>
            <a:pPr marL="215900" indent="0" algn="just">
              <a:spcBef>
                <a:spcPts val="0"/>
              </a:spcBef>
              <a:buNone/>
            </a:pPr>
            <a:endParaRPr lang="en-US" dirty="0">
              <a:solidFill>
                <a:schemeClr val="tx1"/>
              </a:solidFill>
              <a:latin typeface="Times New Roman" pitchFamily="18" charset="0"/>
              <a:cs typeface="Times New Roman" pitchFamily="18" charset="0"/>
            </a:endParaRPr>
          </a:p>
          <a:p>
            <a:pPr marL="622300" indent="-406400" algn="just">
              <a:spcBef>
                <a:spcPts val="0"/>
              </a:spcBef>
              <a:buFont typeface="Wingdings" pitchFamily="2" charset="2"/>
              <a:buChar char="q"/>
            </a:pPr>
            <a:r>
              <a:rPr lang="en-US" dirty="0">
                <a:solidFill>
                  <a:schemeClr val="tx1"/>
                </a:solidFill>
                <a:latin typeface="Times New Roman" pitchFamily="18" charset="0"/>
                <a:cs typeface="Times New Roman" pitchFamily="18" charset="0"/>
              </a:rPr>
              <a:t>In fact, in 327 B.C. </a:t>
            </a:r>
            <a:r>
              <a:rPr lang="en-US" dirty="0" smtClean="0">
                <a:solidFill>
                  <a:schemeClr val="tx1"/>
                </a:solidFill>
                <a:latin typeface="Times New Roman" pitchFamily="18" charset="0"/>
                <a:cs typeface="Times New Roman" pitchFamily="18" charset="0"/>
              </a:rPr>
              <a:t>during </a:t>
            </a:r>
            <a:r>
              <a:rPr lang="en-US" dirty="0">
                <a:solidFill>
                  <a:schemeClr val="tx1"/>
                </a:solidFill>
                <a:latin typeface="Times New Roman" pitchFamily="18" charset="0"/>
                <a:cs typeface="Times New Roman" pitchFamily="18" charset="0"/>
              </a:rPr>
              <a:t>the invasion of India by Greek hero Alexander, history took its original form. In the writings of Greek writers there was a powerful kingdom named '</a:t>
            </a:r>
            <a:r>
              <a:rPr lang="en-US" dirty="0" err="1">
                <a:solidFill>
                  <a:schemeClr val="tx1"/>
                </a:solidFill>
                <a:latin typeface="Times New Roman" pitchFamily="18" charset="0"/>
                <a:cs typeface="Times New Roman" pitchFamily="18" charset="0"/>
              </a:rPr>
              <a:t>Gongariddi</a:t>
            </a:r>
            <a:r>
              <a:rPr lang="en-US" dirty="0">
                <a:solidFill>
                  <a:schemeClr val="tx1"/>
                </a:solidFill>
                <a:latin typeface="Times New Roman" pitchFamily="18" charset="0"/>
                <a:cs typeface="Times New Roman" pitchFamily="18" charset="0"/>
              </a:rPr>
              <a:t>' in Bengal. The nation '</a:t>
            </a:r>
            <a:r>
              <a:rPr lang="en-US" dirty="0" err="1">
                <a:solidFill>
                  <a:schemeClr val="tx1"/>
                </a:solidFill>
                <a:latin typeface="Times New Roman" pitchFamily="18" charset="0"/>
                <a:cs typeface="Times New Roman" pitchFamily="18" charset="0"/>
              </a:rPr>
              <a:t>Gongaridi</a:t>
            </a:r>
            <a:r>
              <a:rPr lang="en-US" dirty="0">
                <a:solidFill>
                  <a:schemeClr val="tx1"/>
                </a:solidFill>
                <a:latin typeface="Times New Roman" pitchFamily="18" charset="0"/>
                <a:cs typeface="Times New Roman" pitchFamily="18" charset="0"/>
              </a:rPr>
              <a:t>' inhabited in the region between the two streams of the Ganges now known as the Bhagirathi and the Padma. The Greek writers referred to another nation called '</a:t>
            </a:r>
            <a:r>
              <a:rPr lang="en-US" dirty="0" err="1">
                <a:solidFill>
                  <a:schemeClr val="tx1"/>
                </a:solidFill>
                <a:latin typeface="Times New Roman" pitchFamily="18" charset="0"/>
                <a:cs typeface="Times New Roman" pitchFamily="18" charset="0"/>
              </a:rPr>
              <a:t>Prasioy</a:t>
            </a:r>
            <a:r>
              <a:rPr lang="en-US" dirty="0">
                <a:solidFill>
                  <a:schemeClr val="tx1"/>
                </a:solidFill>
                <a:latin typeface="Times New Roman" pitchFamily="18" charset="0"/>
                <a:cs typeface="Times New Roman" pitchFamily="18" charset="0"/>
              </a:rPr>
              <a:t>' in addition to '</a:t>
            </a:r>
            <a:r>
              <a:rPr lang="en-US" dirty="0" err="1">
                <a:solidFill>
                  <a:schemeClr val="tx1"/>
                </a:solidFill>
                <a:latin typeface="Times New Roman" pitchFamily="18" charset="0"/>
                <a:cs typeface="Times New Roman" pitchFamily="18" charset="0"/>
              </a:rPr>
              <a:t>Gongaridi</a:t>
            </a:r>
            <a:r>
              <a:rPr lang="en-US" dirty="0">
                <a:solidFill>
                  <a:schemeClr val="tx1"/>
                </a:solidFill>
                <a:latin typeface="Times New Roman" pitchFamily="18" charset="0"/>
                <a:cs typeface="Times New Roman" pitchFamily="18" charset="0"/>
              </a:rPr>
              <a:t>’. Their capital was </a:t>
            </a:r>
            <a:r>
              <a:rPr lang="en-US" dirty="0" err="1">
                <a:solidFill>
                  <a:schemeClr val="tx1"/>
                </a:solidFill>
                <a:latin typeface="Times New Roman" pitchFamily="18" charset="0"/>
                <a:cs typeface="Times New Roman" pitchFamily="18" charset="0"/>
              </a:rPr>
              <a:t>Palibothra</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Patliputra</a:t>
            </a:r>
            <a:r>
              <a:rPr lang="en-US" dirty="0">
                <a:solidFill>
                  <a:schemeClr val="tx1"/>
                </a:solidFill>
                <a:latin typeface="Times New Roman" pitchFamily="18" charset="0"/>
                <a:cs typeface="Times New Roman" pitchFamily="18" charset="0"/>
              </a:rPr>
              <a:t>). It can be guessed depending on the descriptions of the Greek writers that these two nations took their arms against Alexander under the leadership of the same dynasty. </a:t>
            </a:r>
          </a:p>
          <a:p>
            <a:endParaRPr lang="en-US" dirty="0"/>
          </a:p>
        </p:txBody>
      </p:sp>
    </p:spTree>
    <p:extLst>
      <p:ext uri="{BB962C8B-B14F-4D97-AF65-F5344CB8AC3E}">
        <p14:creationId xmlns:p14="http://schemas.microsoft.com/office/powerpoint/2010/main" val="41323502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A5D4DEE6-B47A-5E4B-8535-EC97D5BD5AE2}"/>
              </a:ext>
            </a:extLst>
          </p:cNvPr>
          <p:cNvSpPr>
            <a:spLocks noGrp="1"/>
          </p:cNvSpPr>
          <p:nvPr>
            <p:ph type="title"/>
          </p:nvPr>
        </p:nvSpPr>
        <p:spPr>
          <a:xfrm>
            <a:off x="665018" y="1054100"/>
            <a:ext cx="8437418" cy="683260"/>
          </a:xfrm>
        </p:spPr>
        <p:txBody>
          <a:bodyPr>
            <a:normAutofit/>
          </a:bodyPr>
          <a:lstStyle/>
          <a:p>
            <a:pPr algn="ctr"/>
            <a:r>
              <a:rPr lang="en-US" sz="3200" b="1" dirty="0" smtClean="0">
                <a:solidFill>
                  <a:srgbClr val="C00000"/>
                </a:solidFill>
                <a:latin typeface="Times New Roman" pitchFamily="18" charset="0"/>
                <a:cs typeface="Times New Roman" pitchFamily="18" charset="0"/>
              </a:rPr>
              <a:t>SUBJECT &amp; MAUYAN EMPIRE</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045E0C70-04C2-1A4D-8B84-04B941A991E6}"/>
              </a:ext>
            </a:extLst>
          </p:cNvPr>
          <p:cNvSpPr>
            <a:spLocks noGrp="1"/>
          </p:cNvSpPr>
          <p:nvPr>
            <p:ph idx="1"/>
          </p:nvPr>
        </p:nvSpPr>
        <p:spPr>
          <a:xfrm>
            <a:off x="665018" y="1845734"/>
            <a:ext cx="8645237" cy="4504266"/>
          </a:xfrm>
        </p:spPr>
        <p:txBody>
          <a:bodyPr>
            <a:normAutofit/>
          </a:bodyPr>
          <a:lstStyle/>
          <a:p>
            <a:pPr marL="571500" indent="-393700" algn="just">
              <a:spcBef>
                <a:spcPts val="0"/>
              </a:spcBef>
              <a:buFont typeface="Wingdings" pitchFamily="2" charset="2"/>
              <a:buChar char="q"/>
            </a:pPr>
            <a:r>
              <a:rPr lang="en-US" dirty="0">
                <a:solidFill>
                  <a:schemeClr val="tx1"/>
                </a:solidFill>
                <a:latin typeface="Times New Roman" pitchFamily="18" charset="0"/>
                <a:cs typeface="Times New Roman" pitchFamily="18" charset="0"/>
              </a:rPr>
              <a:t>Just after two years of the departure of Alexander from India in 321 B.C. </a:t>
            </a:r>
            <a:r>
              <a:rPr lang="en-US" dirty="0" err="1">
                <a:solidFill>
                  <a:schemeClr val="tx1"/>
                </a:solidFill>
                <a:latin typeface="Times New Roman" pitchFamily="18" charset="0"/>
                <a:cs typeface="Times New Roman" pitchFamily="18" charset="0"/>
              </a:rPr>
              <a:t>Maurya</a:t>
            </a:r>
            <a:r>
              <a:rPr lang="en-US" dirty="0">
                <a:solidFill>
                  <a:schemeClr val="tx1"/>
                </a:solidFill>
                <a:latin typeface="Times New Roman" pitchFamily="18" charset="0"/>
                <a:cs typeface="Times New Roman" pitchFamily="18" charset="0"/>
              </a:rPr>
              <a:t> king Chandra Gupta </a:t>
            </a:r>
            <a:r>
              <a:rPr lang="en-US" dirty="0" err="1">
                <a:solidFill>
                  <a:schemeClr val="tx1"/>
                </a:solidFill>
                <a:latin typeface="Times New Roman" pitchFamily="18" charset="0"/>
                <a:cs typeface="Times New Roman" pitchFamily="18" charset="0"/>
              </a:rPr>
              <a:t>Maurya</a:t>
            </a:r>
            <a:r>
              <a:rPr lang="en-US" dirty="0">
                <a:solidFill>
                  <a:schemeClr val="tx1"/>
                </a:solidFill>
                <a:latin typeface="Times New Roman" pitchFamily="18" charset="0"/>
                <a:cs typeface="Times New Roman" pitchFamily="18" charset="0"/>
              </a:rPr>
              <a:t> established the lordship of </a:t>
            </a:r>
            <a:r>
              <a:rPr lang="en-US" dirty="0" err="1">
                <a:solidFill>
                  <a:schemeClr val="tx1"/>
                </a:solidFill>
                <a:latin typeface="Times New Roman" pitchFamily="18" charset="0"/>
                <a:cs typeface="Times New Roman" pitchFamily="18" charset="0"/>
              </a:rPr>
              <a:t>Maurya</a:t>
            </a:r>
            <a:r>
              <a:rPr lang="en-US" dirty="0">
                <a:solidFill>
                  <a:schemeClr val="tx1"/>
                </a:solidFill>
                <a:latin typeface="Times New Roman" pitchFamily="18" charset="0"/>
                <a:cs typeface="Times New Roman" pitchFamily="18" charset="0"/>
              </a:rPr>
              <a:t> Dynasty on a vast region of India (321 BC – 185 AD). During the reign of Emperor Ashoka (269 B.C.-232 B.C.) the </a:t>
            </a:r>
            <a:r>
              <a:rPr lang="en-US" dirty="0" err="1">
                <a:solidFill>
                  <a:schemeClr val="tx1"/>
                </a:solidFill>
                <a:latin typeface="Times New Roman" pitchFamily="18" charset="0"/>
                <a:cs typeface="Times New Roman" pitchFamily="18" charset="0"/>
              </a:rPr>
              <a:t>Maurya</a:t>
            </a:r>
            <a:r>
              <a:rPr lang="en-US" dirty="0">
                <a:solidFill>
                  <a:schemeClr val="tx1"/>
                </a:solidFill>
                <a:latin typeface="Times New Roman" pitchFamily="18" charset="0"/>
                <a:cs typeface="Times New Roman" pitchFamily="18" charset="0"/>
              </a:rPr>
              <a:t> rule was established in North Bengal. The region turned to a province of the </a:t>
            </a:r>
            <a:r>
              <a:rPr lang="en-US" dirty="0" err="1">
                <a:solidFill>
                  <a:schemeClr val="tx1"/>
                </a:solidFill>
                <a:latin typeface="Times New Roman" pitchFamily="18" charset="0"/>
                <a:cs typeface="Times New Roman" pitchFamily="18" charset="0"/>
              </a:rPr>
              <a:t>Mauryans</a:t>
            </a:r>
            <a:r>
              <a:rPr lang="en-US" dirty="0">
                <a:solidFill>
                  <a:schemeClr val="tx1"/>
                </a:solidFill>
                <a:latin typeface="Times New Roman" pitchFamily="18" charset="0"/>
                <a:cs typeface="Times New Roman" pitchFamily="18" charset="0"/>
              </a:rPr>
              <a:t>. Ancient </a:t>
            </a:r>
            <a:r>
              <a:rPr lang="en-US" dirty="0" err="1">
                <a:solidFill>
                  <a:schemeClr val="tx1"/>
                </a:solidFill>
                <a:latin typeface="Times New Roman" pitchFamily="18" charset="0"/>
                <a:cs typeface="Times New Roman" pitchFamily="18" charset="0"/>
              </a:rPr>
              <a:t>Pundranagar</a:t>
            </a:r>
            <a:r>
              <a:rPr lang="en-US" dirty="0">
                <a:solidFill>
                  <a:schemeClr val="tx1"/>
                </a:solidFill>
                <a:latin typeface="Times New Roman" pitchFamily="18" charset="0"/>
                <a:cs typeface="Times New Roman" pitchFamily="18" charset="0"/>
              </a:rPr>
              <a:t> was the capital of this province. Besides, north Bengal, </a:t>
            </a:r>
            <a:r>
              <a:rPr lang="en-US" dirty="0" err="1">
                <a:solidFill>
                  <a:schemeClr val="tx1"/>
                </a:solidFill>
                <a:latin typeface="Times New Roman" pitchFamily="18" charset="0"/>
                <a:cs typeface="Times New Roman" pitchFamily="18" charset="0"/>
              </a:rPr>
              <a:t>Maurya</a:t>
            </a:r>
            <a:r>
              <a:rPr lang="en-US" dirty="0">
                <a:solidFill>
                  <a:schemeClr val="tx1"/>
                </a:solidFill>
                <a:latin typeface="Times New Roman" pitchFamily="18" charset="0"/>
                <a:cs typeface="Times New Roman" pitchFamily="18" charset="0"/>
              </a:rPr>
              <a:t> rule was established in </a:t>
            </a:r>
            <a:r>
              <a:rPr lang="en-US" dirty="0" err="1">
                <a:solidFill>
                  <a:schemeClr val="tx1"/>
                </a:solidFill>
                <a:latin typeface="Times New Roman" pitchFamily="18" charset="0"/>
                <a:cs typeface="Times New Roman" pitchFamily="18" charset="0"/>
              </a:rPr>
              <a:t>Karnasubarno</a:t>
            </a:r>
            <a:r>
              <a:rPr lang="en-US" dirty="0">
                <a:solidFill>
                  <a:schemeClr val="tx1"/>
                </a:solidFill>
                <a:latin typeface="Times New Roman" pitchFamily="18" charset="0"/>
                <a:cs typeface="Times New Roman" pitchFamily="18" charset="0"/>
              </a:rPr>
              <a:t> (Murshidabad), </a:t>
            </a:r>
            <a:r>
              <a:rPr lang="en-US" dirty="0" err="1">
                <a:solidFill>
                  <a:schemeClr val="tx1"/>
                </a:solidFill>
                <a:latin typeface="Times New Roman" pitchFamily="18" charset="0"/>
                <a:cs typeface="Times New Roman" pitchFamily="18" charset="0"/>
              </a:rPr>
              <a:t>Tamralipta</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Hoogly</a:t>
            </a:r>
            <a:r>
              <a:rPr lang="en-US" dirty="0">
                <a:solidFill>
                  <a:schemeClr val="tx1"/>
                </a:solidFill>
                <a:latin typeface="Times New Roman" pitchFamily="18" charset="0"/>
                <a:cs typeface="Times New Roman" pitchFamily="18" charset="0"/>
              </a:rPr>
              <a:t>) and </a:t>
            </a:r>
            <a:r>
              <a:rPr lang="en-US" dirty="0" err="1">
                <a:solidFill>
                  <a:schemeClr val="tx1"/>
                </a:solidFill>
                <a:latin typeface="Times New Roman" pitchFamily="18" charset="0"/>
                <a:cs typeface="Times New Roman" pitchFamily="18" charset="0"/>
              </a:rPr>
              <a:t>Samatata</a:t>
            </a:r>
            <a:r>
              <a:rPr lang="en-US" dirty="0">
                <a:solidFill>
                  <a:schemeClr val="tx1"/>
                </a:solidFill>
                <a:latin typeface="Times New Roman" pitchFamily="18" charset="0"/>
                <a:cs typeface="Times New Roman" pitchFamily="18" charset="0"/>
              </a:rPr>
              <a:t> (South-east Bengal). </a:t>
            </a:r>
            <a:endParaRPr lang="en-US" dirty="0" smtClean="0">
              <a:solidFill>
                <a:schemeClr val="tx1"/>
              </a:solidFill>
              <a:latin typeface="Times New Roman" pitchFamily="18" charset="0"/>
              <a:cs typeface="Times New Roman" pitchFamily="18" charset="0"/>
            </a:endParaRPr>
          </a:p>
          <a:p>
            <a:pPr marL="571500" indent="-393700" algn="just">
              <a:spcBef>
                <a:spcPts val="0"/>
              </a:spcBef>
              <a:buFont typeface="Wingdings" pitchFamily="2" charset="2"/>
              <a:buChar char="q"/>
            </a:pPr>
            <a:r>
              <a:rPr lang="en-US" dirty="0" smtClean="0">
                <a:solidFill>
                  <a:schemeClr val="tx1"/>
                </a:solidFill>
                <a:latin typeface="Times New Roman" pitchFamily="18" charset="0"/>
                <a:cs typeface="Times New Roman" pitchFamily="18" charset="0"/>
              </a:rPr>
              <a:t>List </a:t>
            </a:r>
            <a:r>
              <a:rPr lang="en-US" dirty="0">
                <a:solidFill>
                  <a:schemeClr val="tx1"/>
                </a:solidFill>
                <a:latin typeface="Times New Roman" pitchFamily="18" charset="0"/>
                <a:cs typeface="Times New Roman" pitchFamily="18" charset="0"/>
              </a:rPr>
              <a:t>of </a:t>
            </a:r>
            <a:r>
              <a:rPr lang="en-US" dirty="0" err="1">
                <a:solidFill>
                  <a:schemeClr val="tx1"/>
                </a:solidFill>
                <a:latin typeface="Times New Roman" pitchFamily="18" charset="0"/>
                <a:cs typeface="Times New Roman" pitchFamily="18" charset="0"/>
              </a:rPr>
              <a:t>Mauryan</a:t>
            </a:r>
            <a:r>
              <a:rPr lang="en-US" dirty="0">
                <a:solidFill>
                  <a:schemeClr val="tx1"/>
                </a:solidFill>
                <a:latin typeface="Times New Roman" pitchFamily="18" charset="0"/>
                <a:cs typeface="Times New Roman" pitchFamily="18" charset="0"/>
              </a:rPr>
              <a:t> </a:t>
            </a:r>
            <a:r>
              <a:rPr lang="en-US" dirty="0" smtClean="0">
                <a:solidFill>
                  <a:schemeClr val="tx1"/>
                </a:solidFill>
                <a:latin typeface="Times New Roman" pitchFamily="18" charset="0"/>
                <a:cs typeface="Times New Roman" pitchFamily="18" charset="0"/>
              </a:rPr>
              <a:t>kings: </a:t>
            </a:r>
            <a:r>
              <a:rPr lang="en-US" dirty="0" smtClean="0">
                <a:solidFill>
                  <a:schemeClr val="tx1"/>
                </a:solidFill>
                <a:latin typeface="Times New Roman" pitchFamily="18" charset="0"/>
                <a:cs typeface="Times New Roman" pitchFamily="18" charset="0"/>
                <a:hlinkClick r:id="rId2"/>
              </a:rPr>
              <a:t>Chandragupta</a:t>
            </a:r>
            <a:r>
              <a:rPr lang="en-US" dirty="0">
                <a:solidFill>
                  <a:schemeClr val="tx1"/>
                </a:solidFill>
                <a:latin typeface="Times New Roman" pitchFamily="18" charset="0"/>
                <a:cs typeface="Times New Roman" pitchFamily="18" charset="0"/>
              </a:rPr>
              <a:t> (324-300 BC</a:t>
            </a:r>
            <a:r>
              <a:rPr lang="en-US" dirty="0" smtClean="0">
                <a:solidFill>
                  <a:schemeClr val="tx1"/>
                </a:solidFill>
                <a:latin typeface="Times New Roman" pitchFamily="18" charset="0"/>
                <a:cs typeface="Times New Roman" pitchFamily="18" charset="0"/>
              </a:rPr>
              <a:t>),  </a:t>
            </a:r>
            <a:r>
              <a:rPr lang="en-US" dirty="0" smtClean="0">
                <a:solidFill>
                  <a:schemeClr val="tx1"/>
                </a:solidFill>
                <a:latin typeface="Times New Roman" pitchFamily="18" charset="0"/>
                <a:cs typeface="Times New Roman" pitchFamily="18" charset="0"/>
                <a:hlinkClick r:id="rId3"/>
              </a:rPr>
              <a:t>Bindusara</a:t>
            </a:r>
            <a:r>
              <a:rPr lang="en-US" dirty="0">
                <a:solidFill>
                  <a:schemeClr val="tx1"/>
                </a:solidFill>
                <a:latin typeface="Times New Roman" pitchFamily="18" charset="0"/>
                <a:cs typeface="Times New Roman" pitchFamily="18" charset="0"/>
              </a:rPr>
              <a:t> (300-273 BC</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hlinkClick r:id="rId4"/>
              </a:rPr>
              <a:t>Ashoka</a:t>
            </a:r>
            <a:r>
              <a:rPr lang="en-US" dirty="0">
                <a:solidFill>
                  <a:schemeClr val="tx1"/>
                </a:solidFill>
                <a:latin typeface="Times New Roman" pitchFamily="18" charset="0"/>
                <a:cs typeface="Times New Roman" pitchFamily="18" charset="0"/>
              </a:rPr>
              <a:t> (273-232 BC</a:t>
            </a:r>
            <a:r>
              <a:rPr lang="en-US" dirty="0" smtClean="0">
                <a:solidFill>
                  <a:schemeClr val="tx1"/>
                </a:solidFill>
                <a:latin typeface="Times New Roman" pitchFamily="18" charset="0"/>
                <a:cs typeface="Times New Roman" pitchFamily="18" charset="0"/>
              </a:rPr>
              <a:t>)</a:t>
            </a:r>
            <a:endParaRPr lang="en-US" dirty="0">
              <a:solidFill>
                <a:schemeClr val="tx1"/>
              </a:solidFill>
              <a:latin typeface="Times New Roman"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118222830"/>
              </p:ext>
            </p:extLst>
          </p:nvPr>
        </p:nvGraphicFramePr>
        <p:xfrm>
          <a:off x="1260764" y="4364182"/>
          <a:ext cx="7938654" cy="1731817"/>
        </p:xfrm>
        <a:graphic>
          <a:graphicData uri="http://schemas.openxmlformats.org/drawingml/2006/table">
            <a:tbl>
              <a:tblPr firstRow="1" firstCol="1" bandRow="1">
                <a:tableStyleId>{5C22544A-7EE6-4342-B048-85BDC9FD1C3A}</a:tableStyleId>
              </a:tblPr>
              <a:tblGrid>
                <a:gridCol w="3765772"/>
                <a:gridCol w="4172882"/>
              </a:tblGrid>
              <a:tr h="381693">
                <a:tc>
                  <a:txBody>
                    <a:bodyPr/>
                    <a:lstStyle/>
                    <a:p>
                      <a:pPr marL="0" marR="0" algn="ctr">
                        <a:lnSpc>
                          <a:spcPct val="95000"/>
                        </a:lnSpc>
                        <a:spcBef>
                          <a:spcPts val="0"/>
                        </a:spcBef>
                        <a:spcAft>
                          <a:spcPts val="0"/>
                        </a:spcAft>
                      </a:pPr>
                      <a:r>
                        <a:rPr lang="en-US" sz="1900" b="1" dirty="0">
                          <a:effectLst/>
                          <a:latin typeface="Times New Roman" pitchFamily="18" charset="0"/>
                          <a:cs typeface="Times New Roman" pitchFamily="18" charset="0"/>
                        </a:rPr>
                        <a:t>Subject</a:t>
                      </a:r>
                      <a:endParaRPr lang="en-US" sz="1900" b="1" dirty="0">
                        <a:effectLst/>
                        <a:latin typeface="Times New Roman" pitchFamily="18" charset="0"/>
                        <a:ea typeface="Calibri"/>
                        <a:cs typeface="Times New Roman" pitchFamily="18" charset="0"/>
                      </a:endParaRPr>
                    </a:p>
                  </a:txBody>
                  <a:tcPr marL="68580" marR="68580" marT="0" marB="0"/>
                </a:tc>
                <a:tc>
                  <a:txBody>
                    <a:bodyPr/>
                    <a:lstStyle/>
                    <a:p>
                      <a:pPr marL="0" marR="0" algn="ctr">
                        <a:lnSpc>
                          <a:spcPct val="95000"/>
                        </a:lnSpc>
                        <a:spcBef>
                          <a:spcPts val="0"/>
                        </a:spcBef>
                        <a:spcAft>
                          <a:spcPts val="0"/>
                        </a:spcAft>
                      </a:pPr>
                      <a:r>
                        <a:rPr lang="en-US" sz="1900" b="1" dirty="0" err="1">
                          <a:effectLst/>
                          <a:latin typeface="Times New Roman" pitchFamily="18" charset="0"/>
                          <a:cs typeface="Times New Roman" pitchFamily="18" charset="0"/>
                        </a:rPr>
                        <a:t>Mauryan</a:t>
                      </a:r>
                      <a:r>
                        <a:rPr lang="en-US" sz="1900" b="1" dirty="0">
                          <a:effectLst/>
                          <a:latin typeface="Times New Roman" pitchFamily="18" charset="0"/>
                          <a:cs typeface="Times New Roman" pitchFamily="18" charset="0"/>
                        </a:rPr>
                        <a:t> </a:t>
                      </a:r>
                      <a:r>
                        <a:rPr lang="en-US" sz="1900" b="1" dirty="0" smtClean="0">
                          <a:effectLst/>
                          <a:latin typeface="Times New Roman" pitchFamily="18" charset="0"/>
                          <a:cs typeface="Times New Roman" pitchFamily="18" charset="0"/>
                        </a:rPr>
                        <a:t>Empire</a:t>
                      </a:r>
                    </a:p>
                  </a:txBody>
                  <a:tcPr marL="68580" marR="68580" marT="0" marB="0"/>
                </a:tc>
              </a:tr>
              <a:tr h="337531">
                <a:tc>
                  <a:txBody>
                    <a:bodyPr/>
                    <a:lstStyle/>
                    <a:p>
                      <a:pPr marL="0" marR="0" algn="ctr">
                        <a:lnSpc>
                          <a:spcPct val="95000"/>
                        </a:lnSpc>
                        <a:spcBef>
                          <a:spcPts val="0"/>
                        </a:spcBef>
                        <a:spcAft>
                          <a:spcPts val="0"/>
                        </a:spcAft>
                      </a:pPr>
                      <a:r>
                        <a:rPr lang="en-US" sz="1900" b="0" dirty="0">
                          <a:effectLst/>
                          <a:latin typeface="Times New Roman" pitchFamily="18" charset="0"/>
                          <a:cs typeface="Times New Roman" pitchFamily="18" charset="0"/>
                        </a:rPr>
                        <a:t>The founder</a:t>
                      </a:r>
                      <a:endParaRPr lang="en-US" sz="1900" b="0" dirty="0">
                        <a:effectLst/>
                        <a:latin typeface="Times New Roman" pitchFamily="18" charset="0"/>
                        <a:ea typeface="Calibri"/>
                        <a:cs typeface="Times New Roman" pitchFamily="18" charset="0"/>
                      </a:endParaRPr>
                    </a:p>
                  </a:txBody>
                  <a:tcPr marL="68580" marR="68580" marT="0" marB="0"/>
                </a:tc>
                <a:tc>
                  <a:txBody>
                    <a:bodyPr/>
                    <a:lstStyle/>
                    <a:p>
                      <a:pPr marL="0" marR="0" algn="ctr">
                        <a:lnSpc>
                          <a:spcPct val="95000"/>
                        </a:lnSpc>
                        <a:spcBef>
                          <a:spcPts val="0"/>
                        </a:spcBef>
                        <a:spcAft>
                          <a:spcPts val="0"/>
                        </a:spcAft>
                      </a:pPr>
                      <a:r>
                        <a:rPr lang="en-US" sz="1900" b="0" dirty="0">
                          <a:effectLst/>
                          <a:latin typeface="Times New Roman" pitchFamily="18" charset="0"/>
                          <a:cs typeface="Times New Roman" pitchFamily="18" charset="0"/>
                        </a:rPr>
                        <a:t>Chandragupta </a:t>
                      </a:r>
                      <a:r>
                        <a:rPr lang="en-US" sz="1900" b="0" dirty="0" err="1" smtClean="0">
                          <a:effectLst/>
                          <a:latin typeface="Times New Roman" pitchFamily="18" charset="0"/>
                          <a:cs typeface="Times New Roman" pitchFamily="18" charset="0"/>
                        </a:rPr>
                        <a:t>Maurya</a:t>
                      </a:r>
                      <a:endParaRPr lang="en-US" sz="1900" b="0" dirty="0" smtClean="0">
                        <a:effectLst/>
                        <a:latin typeface="Times New Roman" pitchFamily="18" charset="0"/>
                        <a:cs typeface="Times New Roman" pitchFamily="18" charset="0"/>
                      </a:endParaRPr>
                    </a:p>
                  </a:txBody>
                  <a:tcPr marL="68580" marR="68580" marT="0" marB="0"/>
                </a:tc>
              </a:tr>
              <a:tr h="337531">
                <a:tc>
                  <a:txBody>
                    <a:bodyPr/>
                    <a:lstStyle/>
                    <a:p>
                      <a:pPr marL="0" marR="0" algn="ctr">
                        <a:lnSpc>
                          <a:spcPct val="95000"/>
                        </a:lnSpc>
                        <a:spcBef>
                          <a:spcPts val="0"/>
                        </a:spcBef>
                        <a:spcAft>
                          <a:spcPts val="0"/>
                        </a:spcAft>
                      </a:pPr>
                      <a:r>
                        <a:rPr lang="en-US" sz="1900" b="0" dirty="0">
                          <a:effectLst/>
                          <a:latin typeface="Times New Roman" pitchFamily="18" charset="0"/>
                          <a:cs typeface="Times New Roman" pitchFamily="18" charset="0"/>
                        </a:rPr>
                        <a:t>The best emperor</a:t>
                      </a:r>
                      <a:endParaRPr lang="en-US" sz="1900" b="0" dirty="0">
                        <a:effectLst/>
                        <a:latin typeface="Times New Roman" pitchFamily="18" charset="0"/>
                        <a:ea typeface="Calibri"/>
                        <a:cs typeface="Times New Roman" pitchFamily="18" charset="0"/>
                      </a:endParaRPr>
                    </a:p>
                  </a:txBody>
                  <a:tcPr marL="68580" marR="68580" marT="0" marB="0"/>
                </a:tc>
                <a:tc>
                  <a:txBody>
                    <a:bodyPr/>
                    <a:lstStyle/>
                    <a:p>
                      <a:pPr marL="0" marR="0" algn="ctr">
                        <a:lnSpc>
                          <a:spcPct val="95000"/>
                        </a:lnSpc>
                        <a:spcBef>
                          <a:spcPts val="0"/>
                        </a:spcBef>
                        <a:spcAft>
                          <a:spcPts val="0"/>
                        </a:spcAft>
                      </a:pPr>
                      <a:r>
                        <a:rPr lang="en-US" sz="1900" b="0" dirty="0" err="1" smtClean="0">
                          <a:effectLst/>
                          <a:latin typeface="Times New Roman" pitchFamily="18" charset="0"/>
                          <a:cs typeface="Times New Roman" pitchFamily="18" charset="0"/>
                        </a:rPr>
                        <a:t>Ashoka</a:t>
                      </a:r>
                      <a:endParaRPr lang="en-US" sz="1900" b="0" dirty="0" smtClean="0">
                        <a:effectLst/>
                        <a:latin typeface="Times New Roman" pitchFamily="18" charset="0"/>
                        <a:cs typeface="Times New Roman" pitchFamily="18" charset="0"/>
                      </a:endParaRPr>
                    </a:p>
                  </a:txBody>
                  <a:tcPr marL="68580" marR="68580" marT="0" marB="0"/>
                </a:tc>
              </a:tr>
              <a:tr h="337531">
                <a:tc>
                  <a:txBody>
                    <a:bodyPr/>
                    <a:lstStyle/>
                    <a:p>
                      <a:pPr marL="0" marR="0" algn="ctr">
                        <a:lnSpc>
                          <a:spcPct val="95000"/>
                        </a:lnSpc>
                        <a:spcBef>
                          <a:spcPts val="0"/>
                        </a:spcBef>
                        <a:spcAft>
                          <a:spcPts val="0"/>
                        </a:spcAft>
                      </a:pPr>
                      <a:r>
                        <a:rPr lang="en-US" sz="1900" b="0" dirty="0">
                          <a:effectLst/>
                          <a:latin typeface="Times New Roman" pitchFamily="18" charset="0"/>
                          <a:cs typeface="Times New Roman" pitchFamily="18" charset="0"/>
                        </a:rPr>
                        <a:t>Previous</a:t>
                      </a:r>
                      <a:endParaRPr lang="en-US" sz="1900" b="0" dirty="0">
                        <a:effectLst/>
                        <a:latin typeface="Times New Roman" pitchFamily="18" charset="0"/>
                        <a:ea typeface="Calibri"/>
                        <a:cs typeface="Times New Roman" pitchFamily="18" charset="0"/>
                      </a:endParaRPr>
                    </a:p>
                  </a:txBody>
                  <a:tcPr marL="68580" marR="68580" marT="0" marB="0"/>
                </a:tc>
                <a:tc>
                  <a:txBody>
                    <a:bodyPr/>
                    <a:lstStyle/>
                    <a:p>
                      <a:pPr marL="0" marR="0" algn="ctr">
                        <a:lnSpc>
                          <a:spcPct val="95000"/>
                        </a:lnSpc>
                        <a:spcBef>
                          <a:spcPts val="0"/>
                        </a:spcBef>
                        <a:spcAft>
                          <a:spcPts val="1800"/>
                        </a:spcAft>
                      </a:pPr>
                      <a:r>
                        <a:rPr lang="en-US" sz="1900" b="0" dirty="0">
                          <a:effectLst/>
                          <a:latin typeface="Times New Roman" pitchFamily="18" charset="0"/>
                          <a:cs typeface="Times New Roman" pitchFamily="18" charset="0"/>
                        </a:rPr>
                        <a:t>Nanda </a:t>
                      </a:r>
                      <a:r>
                        <a:rPr lang="en-US" sz="1900" b="0" dirty="0" smtClean="0">
                          <a:effectLst/>
                          <a:latin typeface="Times New Roman" pitchFamily="18" charset="0"/>
                          <a:cs typeface="Times New Roman" pitchFamily="18" charset="0"/>
                        </a:rPr>
                        <a:t>family</a:t>
                      </a:r>
                    </a:p>
                  </a:txBody>
                  <a:tcPr marL="68580" marR="68580" marT="0" marB="0" anchor="ctr"/>
                </a:tc>
              </a:tr>
              <a:tr h="337531">
                <a:tc>
                  <a:txBody>
                    <a:bodyPr/>
                    <a:lstStyle/>
                    <a:p>
                      <a:pPr marL="0" marR="0" algn="ctr">
                        <a:lnSpc>
                          <a:spcPct val="95000"/>
                        </a:lnSpc>
                        <a:spcBef>
                          <a:spcPts val="0"/>
                        </a:spcBef>
                        <a:spcAft>
                          <a:spcPts val="0"/>
                        </a:spcAft>
                      </a:pPr>
                      <a:r>
                        <a:rPr lang="en-US" sz="1900" b="0" dirty="0">
                          <a:effectLst/>
                          <a:latin typeface="Times New Roman" pitchFamily="18" charset="0"/>
                          <a:cs typeface="Times New Roman" pitchFamily="18" charset="0"/>
                        </a:rPr>
                        <a:t>Next</a:t>
                      </a:r>
                      <a:endParaRPr lang="en-US" sz="1900" b="0" dirty="0">
                        <a:effectLst/>
                        <a:latin typeface="Times New Roman" pitchFamily="18" charset="0"/>
                        <a:ea typeface="Calibri"/>
                        <a:cs typeface="Times New Roman" pitchFamily="18" charset="0"/>
                      </a:endParaRPr>
                    </a:p>
                  </a:txBody>
                  <a:tcPr marL="68580" marR="68580" marT="0" marB="0"/>
                </a:tc>
                <a:tc>
                  <a:txBody>
                    <a:bodyPr/>
                    <a:lstStyle/>
                    <a:p>
                      <a:pPr marL="0" marR="0" algn="ctr">
                        <a:lnSpc>
                          <a:spcPct val="95000"/>
                        </a:lnSpc>
                        <a:spcBef>
                          <a:spcPts val="0"/>
                        </a:spcBef>
                        <a:spcAft>
                          <a:spcPts val="1800"/>
                        </a:spcAft>
                      </a:pPr>
                      <a:r>
                        <a:rPr lang="en-US" sz="1900" b="0" dirty="0" err="1">
                          <a:effectLst/>
                          <a:latin typeface="Times New Roman" pitchFamily="18" charset="0"/>
                          <a:cs typeface="Times New Roman" pitchFamily="18" charset="0"/>
                        </a:rPr>
                        <a:t>Shunga</a:t>
                      </a:r>
                      <a:r>
                        <a:rPr lang="en-US" sz="1900" b="0" dirty="0">
                          <a:effectLst/>
                          <a:latin typeface="Times New Roman" pitchFamily="18" charset="0"/>
                          <a:cs typeface="Times New Roman" pitchFamily="18" charset="0"/>
                        </a:rPr>
                        <a:t> clan</a:t>
                      </a:r>
                      <a:endParaRPr lang="en-US" sz="1900" b="0" dirty="0">
                        <a:effectLst/>
                        <a:latin typeface="Times New Roman" pitchFamily="18" charset="0"/>
                        <a:ea typeface="Calibri"/>
                        <a:cs typeface="Times New Roman" pitchFamily="18" charset="0"/>
                      </a:endParaRPr>
                    </a:p>
                  </a:txBody>
                  <a:tcPr marL="68580" marR="68580" marT="0" marB="0" anchor="ctr"/>
                </a:tc>
              </a:tr>
            </a:tbl>
          </a:graphicData>
        </a:graphic>
      </p:graphicFrame>
    </p:spTree>
    <p:extLst>
      <p:ext uri="{BB962C8B-B14F-4D97-AF65-F5344CB8AC3E}">
        <p14:creationId xmlns:p14="http://schemas.microsoft.com/office/powerpoint/2010/main" val="1017017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MAURYA EMPIREORS &amp; COINS</a:t>
            </a:r>
            <a:endParaRPr lang="en-US" sz="3200" dirty="0">
              <a:solidFill>
                <a:srgbClr val="C00000"/>
              </a:solidFill>
              <a:latin typeface="Times New Roman" panose="02020603050405020304" pitchFamily="18" charset="0"/>
              <a:cs typeface="Times New Roman" panose="02020603050405020304" pitchFamily="18"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1963" y="1605887"/>
            <a:ext cx="2094457" cy="26983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2298" y="1619592"/>
            <a:ext cx="2359616" cy="26576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21504" y="4290683"/>
            <a:ext cx="2486578"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lgn="ctr"/>
            <a:r>
              <a:rPr lang="en-US" b="1" dirty="0">
                <a:solidFill>
                  <a:srgbClr val="C00000"/>
                </a:solidFill>
                <a:latin typeface="Times New Roman" pitchFamily="18" charset="0"/>
                <a:cs typeface="Times New Roman" pitchFamily="18" charset="0"/>
              </a:rPr>
              <a:t>Chandragupta </a:t>
            </a:r>
            <a:r>
              <a:rPr lang="en-US" b="1" dirty="0" err="1">
                <a:solidFill>
                  <a:srgbClr val="C00000"/>
                </a:solidFill>
                <a:latin typeface="Times New Roman" pitchFamily="18" charset="0"/>
                <a:cs typeface="Times New Roman" pitchFamily="18" charset="0"/>
              </a:rPr>
              <a:t>Maurya</a:t>
            </a:r>
            <a:endParaRPr lang="en-US" b="1" dirty="0">
              <a:solidFill>
                <a:srgbClr val="C00000"/>
              </a:solidFill>
              <a:latin typeface="Times New Roman" pitchFamily="18" charset="0"/>
              <a:cs typeface="Times New Roman" pitchFamily="18" charset="0"/>
            </a:endParaRPr>
          </a:p>
        </p:txBody>
      </p:sp>
      <p:sp>
        <p:nvSpPr>
          <p:cNvPr id="5" name="Rectangle 4"/>
          <p:cNvSpPr/>
          <p:nvPr/>
        </p:nvSpPr>
        <p:spPr>
          <a:xfrm>
            <a:off x="7568175" y="4293310"/>
            <a:ext cx="2898295" cy="369332"/>
          </a:xfrm>
          <a:prstGeom prst="rect">
            <a:avLst/>
          </a:prstGeom>
        </p:spPr>
        <p:txBody>
          <a:bodyPr wrap="square">
            <a:spAutoFit/>
          </a:bodyPr>
          <a:lstStyle/>
          <a:p>
            <a:pPr algn="ctr"/>
            <a:r>
              <a:rPr lang="en-US" b="1" dirty="0" err="1">
                <a:solidFill>
                  <a:srgbClr val="C00000"/>
                </a:solidFill>
                <a:latin typeface="Times New Roman" pitchFamily="18" charset="0"/>
                <a:cs typeface="Times New Roman" pitchFamily="18" charset="0"/>
              </a:rPr>
              <a:t>Chanakya</a:t>
            </a:r>
            <a:r>
              <a:rPr lang="en-US" b="1" dirty="0">
                <a:solidFill>
                  <a:srgbClr val="C00000"/>
                </a:solidFill>
                <a:latin typeface="Times New Roman" pitchFamily="18" charset="0"/>
                <a:cs typeface="Times New Roman" pitchFamily="18" charset="0"/>
              </a:rPr>
              <a:t> or </a:t>
            </a:r>
            <a:r>
              <a:rPr lang="en-US" b="1" dirty="0" err="1" smtClean="0">
                <a:solidFill>
                  <a:srgbClr val="C00000"/>
                </a:solidFill>
                <a:latin typeface="Times New Roman" pitchFamily="18" charset="0"/>
                <a:cs typeface="Times New Roman" pitchFamily="18" charset="0"/>
              </a:rPr>
              <a:t>Kautilya</a:t>
            </a:r>
            <a:endParaRPr lang="en-US" b="1" dirty="0">
              <a:solidFill>
                <a:srgbClr val="C00000"/>
              </a:solidFill>
            </a:endParaRPr>
          </a:p>
        </p:txBody>
      </p:sp>
      <p:sp>
        <p:nvSpPr>
          <p:cNvPr id="6" name="Rectangle 5"/>
          <p:cNvSpPr/>
          <p:nvPr/>
        </p:nvSpPr>
        <p:spPr>
          <a:xfrm>
            <a:off x="4975668" y="4277256"/>
            <a:ext cx="2821018" cy="369332"/>
          </a:xfrm>
          <a:prstGeom prst="rect">
            <a:avLst/>
          </a:prstGeom>
        </p:spPr>
        <p:txBody>
          <a:bodyPr wrap="square">
            <a:spAutoFit/>
          </a:bodyPr>
          <a:lstStyle/>
          <a:p>
            <a:pPr algn="ctr"/>
            <a:r>
              <a:rPr lang="en-US" b="1" dirty="0" err="1" smtClean="0">
                <a:solidFill>
                  <a:srgbClr val="C00000"/>
                </a:solidFill>
                <a:latin typeface="Times New Roman" pitchFamily="18" charset="0"/>
                <a:cs typeface="Times New Roman" pitchFamily="18" charset="0"/>
              </a:rPr>
              <a:t>Empireor</a:t>
            </a:r>
            <a:r>
              <a:rPr lang="en-US" b="1" dirty="0" smtClean="0">
                <a:solidFill>
                  <a:srgbClr val="C00000"/>
                </a:solidFill>
                <a:latin typeface="Times New Roman" pitchFamily="18" charset="0"/>
                <a:cs typeface="Times New Roman" pitchFamily="18" charset="0"/>
              </a:rPr>
              <a:t> </a:t>
            </a:r>
            <a:r>
              <a:rPr lang="en-US" b="1" dirty="0" err="1" smtClean="0">
                <a:solidFill>
                  <a:srgbClr val="C00000"/>
                </a:solidFill>
                <a:latin typeface="Times New Roman" pitchFamily="18" charset="0"/>
                <a:cs typeface="Times New Roman" pitchFamily="18" charset="0"/>
              </a:rPr>
              <a:t>Ashoka</a:t>
            </a:r>
            <a:endParaRPr lang="en-US" dirty="0">
              <a:solidFill>
                <a:srgbClr val="C00000"/>
              </a:solidFill>
            </a:endParaRPr>
          </a:p>
        </p:txBody>
      </p:sp>
      <p:pic>
        <p:nvPicPr>
          <p:cNvPr id="1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2372" y="4761682"/>
            <a:ext cx="2363637" cy="15081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3505935" y="6229027"/>
            <a:ext cx="2236510" cy="369332"/>
          </a:xfrm>
          <a:prstGeom prst="rect">
            <a:avLst/>
          </a:prstGeom>
        </p:spPr>
        <p:txBody>
          <a:bodyPr wrap="none">
            <a:spAutoFit/>
          </a:bodyPr>
          <a:lstStyle/>
          <a:p>
            <a:pPr algn="ctr"/>
            <a:r>
              <a:rPr lang="en-US" b="1" dirty="0" err="1" smtClean="0">
                <a:latin typeface="Times New Roman" pitchFamily="18" charset="0"/>
                <a:cs typeface="Times New Roman" pitchFamily="18" charset="0"/>
              </a:rPr>
              <a:t>Maurya</a:t>
            </a:r>
            <a:r>
              <a:rPr lang="en-US" b="1" dirty="0" smtClean="0">
                <a:latin typeface="Times New Roman" pitchFamily="18" charset="0"/>
                <a:cs typeface="Times New Roman" pitchFamily="18" charset="0"/>
              </a:rPr>
              <a:t> period coins</a:t>
            </a:r>
            <a:endParaRPr lang="en-US" b="1" dirty="0"/>
          </a:p>
        </p:txBody>
      </p:sp>
      <p:pic>
        <p:nvPicPr>
          <p:cNvPr id="15362" name="Picture 2" descr="Chandragupta Maurya | My Indian king'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164" y="1616062"/>
            <a:ext cx="2440400" cy="26780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710184" y="2112754"/>
            <a:ext cx="8596668" cy="3880773"/>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a:solidFill>
                <a:srgbClr val="C00000"/>
              </a:solidFill>
            </a:endParaRPr>
          </a:p>
        </p:txBody>
      </p:sp>
      <p:sp>
        <p:nvSpPr>
          <p:cNvPr id="8" name="AutoShape 2" descr="Bindusara— the Second Emperor of the Maurya Empi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Bindusara— the Second Emperor of the Maurya Empi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4765" y="1602635"/>
            <a:ext cx="2153192" cy="26746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Rectangle 8"/>
          <p:cNvSpPr/>
          <p:nvPr/>
        </p:nvSpPr>
        <p:spPr>
          <a:xfrm>
            <a:off x="3577650" y="4298518"/>
            <a:ext cx="1313180" cy="369332"/>
          </a:xfrm>
          <a:prstGeom prst="rect">
            <a:avLst/>
          </a:prstGeom>
        </p:spPr>
        <p:txBody>
          <a:bodyPr wrap="none">
            <a:spAutoFit/>
          </a:bodyPr>
          <a:lstStyle/>
          <a:p>
            <a:r>
              <a:rPr lang="en-US" b="1" dirty="0">
                <a:solidFill>
                  <a:srgbClr val="C00000"/>
                </a:solidFill>
                <a:latin typeface="Roboto"/>
              </a:rPr>
              <a:t>Bindusara</a:t>
            </a:r>
            <a:endParaRPr lang="en-US" dirty="0">
              <a:solidFill>
                <a:srgbClr val="C00000"/>
              </a:solidFill>
            </a:endParaRPr>
          </a:p>
        </p:txBody>
      </p:sp>
    </p:spTree>
    <p:extLst>
      <p:ext uri="{BB962C8B-B14F-4D97-AF65-F5344CB8AC3E}">
        <p14:creationId xmlns:p14="http://schemas.microsoft.com/office/powerpoint/2010/main" val="33002770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MAP OF MAURYA EMPIRE</a:t>
            </a:r>
            <a:endParaRPr lang="en-US" sz="3200" b="1" dirty="0">
              <a:solidFill>
                <a:srgbClr val="C00000"/>
              </a:solidFill>
              <a:latin typeface="Times New Roman" panose="02020603050405020304" pitchFamily="18" charset="0"/>
              <a:cs typeface="Times New Roman" panose="02020603050405020304" pitchFamily="18" charset="0"/>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334" y="1764822"/>
            <a:ext cx="4454158" cy="3984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0982" y="1767838"/>
            <a:ext cx="4142510" cy="39817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10946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MAURYAN ADMINISTRATION – STATE CONTROL</a:t>
            </a:r>
            <a:r>
              <a:rPr lang="en-US" sz="3200" b="1" dirty="0" smtClean="0">
                <a:solidFill>
                  <a:srgbClr val="C00000"/>
                </a:solidFill>
              </a:rPr>
              <a:t/>
            </a:r>
            <a:br>
              <a:rPr lang="en-US" sz="3200" b="1" dirty="0" smtClean="0">
                <a:solidFill>
                  <a:srgbClr val="C00000"/>
                </a:solidFill>
              </a:rPr>
            </a:br>
            <a:endParaRPr lang="en-US" sz="3200" dirty="0">
              <a:solidFill>
                <a:srgbClr val="C00000"/>
              </a:solidFill>
            </a:endParaRPr>
          </a:p>
        </p:txBody>
      </p:sp>
      <p:sp>
        <p:nvSpPr>
          <p:cNvPr id="3" name="Content Placeholder 2"/>
          <p:cNvSpPr>
            <a:spLocks noGrp="1"/>
          </p:cNvSpPr>
          <p:nvPr>
            <p:ph idx="1"/>
          </p:nvPr>
        </p:nvSpPr>
        <p:spPr/>
        <p:txBody>
          <a:bodyPr>
            <a:normAutofit fontScale="92500" lnSpcReduction="10000"/>
          </a:bodyPr>
          <a:lstStyle/>
          <a:p>
            <a:pPr lvl="0" algn="just">
              <a:lnSpc>
                <a:spcPct val="90000"/>
              </a:lnSpc>
              <a:spcBef>
                <a:spcPts val="0"/>
              </a:spcBef>
            </a:pPr>
            <a:r>
              <a:rPr lang="en-US" dirty="0" smtClean="0">
                <a:solidFill>
                  <a:schemeClr val="tx1"/>
                </a:solidFill>
                <a:latin typeface="Times New Roman" panose="02020603050405020304" pitchFamily="18" charset="0"/>
                <a:cs typeface="Times New Roman" panose="02020603050405020304" pitchFamily="18" charset="0"/>
              </a:rPr>
              <a:t>The </a:t>
            </a:r>
            <a:r>
              <a:rPr lang="en-US" dirty="0" err="1">
                <a:solidFill>
                  <a:schemeClr val="tx1"/>
                </a:solidFill>
                <a:latin typeface="Times New Roman" panose="02020603050405020304" pitchFamily="18" charset="0"/>
                <a:cs typeface="Times New Roman" panose="02020603050405020304" pitchFamily="18" charset="0"/>
              </a:rPr>
              <a:t>Mauryan</a:t>
            </a:r>
            <a:r>
              <a:rPr lang="en-US" dirty="0">
                <a:solidFill>
                  <a:schemeClr val="tx1"/>
                </a:solidFill>
                <a:latin typeface="Times New Roman" panose="02020603050405020304" pitchFamily="18" charset="0"/>
                <a:cs typeface="Times New Roman" panose="02020603050405020304" pitchFamily="18" charset="0"/>
              </a:rPr>
              <a:t> administration was a highly </a:t>
            </a:r>
            <a:r>
              <a:rPr lang="en-US" dirty="0" smtClean="0">
                <a:solidFill>
                  <a:schemeClr val="tx1"/>
                </a:solidFill>
                <a:latin typeface="Times New Roman" panose="02020603050405020304" pitchFamily="18" charset="0"/>
                <a:cs typeface="Times New Roman" panose="02020603050405020304" pitchFamily="18" charset="0"/>
              </a:rPr>
              <a:t>centralized </a:t>
            </a:r>
            <a:r>
              <a:rPr lang="en-US" dirty="0">
                <a:solidFill>
                  <a:schemeClr val="tx1"/>
                </a:solidFill>
                <a:latin typeface="Times New Roman" panose="02020603050405020304" pitchFamily="18" charset="0"/>
                <a:cs typeface="Times New Roman" panose="02020603050405020304" pitchFamily="18" charset="0"/>
              </a:rPr>
              <a:t>administration.</a:t>
            </a:r>
          </a:p>
          <a:p>
            <a:pPr lvl="0" algn="just">
              <a:lnSpc>
                <a:spcPct val="90000"/>
              </a:lnSpc>
              <a:spcBef>
                <a:spcPts val="0"/>
              </a:spcBef>
            </a:pPr>
            <a:r>
              <a:rPr lang="en-US" dirty="0">
                <a:solidFill>
                  <a:schemeClr val="tx1"/>
                </a:solidFill>
                <a:latin typeface="Times New Roman" panose="02020603050405020304" pitchFamily="18" charset="0"/>
                <a:cs typeface="Times New Roman" panose="02020603050405020304" pitchFamily="18" charset="0"/>
              </a:rPr>
              <a:t>Though it was a monarchy form of government which </a:t>
            </a:r>
            <a:r>
              <a:rPr lang="en-US" dirty="0" err="1">
                <a:solidFill>
                  <a:schemeClr val="tx1"/>
                </a:solidFill>
                <a:latin typeface="Times New Roman" panose="02020603050405020304" pitchFamily="18" charset="0"/>
                <a:cs typeface="Times New Roman" panose="02020603050405020304" pitchFamily="18" charset="0"/>
              </a:rPr>
              <a:t>Kautilya</a:t>
            </a:r>
            <a:r>
              <a:rPr lang="en-US" dirty="0">
                <a:solidFill>
                  <a:schemeClr val="tx1"/>
                </a:solidFill>
                <a:latin typeface="Times New Roman" panose="02020603050405020304" pitchFamily="18" charset="0"/>
                <a:cs typeface="Times New Roman" panose="02020603050405020304" pitchFamily="18" charset="0"/>
              </a:rPr>
              <a:t> insisted on, he stood against royal absolutism. He advocated on idea that, king should run the administration with assistance from council of ministers</a:t>
            </a:r>
          </a:p>
          <a:p>
            <a:pPr lvl="0" algn="just">
              <a:lnSpc>
                <a:spcPct val="90000"/>
              </a:lnSpc>
              <a:spcBef>
                <a:spcPts val="0"/>
              </a:spcBef>
            </a:pPr>
            <a:r>
              <a:rPr lang="en-US" dirty="0">
                <a:solidFill>
                  <a:schemeClr val="tx1"/>
                </a:solidFill>
                <a:latin typeface="Times New Roman" panose="02020603050405020304" pitchFamily="18" charset="0"/>
                <a:cs typeface="Times New Roman" panose="02020603050405020304" pitchFamily="18" charset="0"/>
              </a:rPr>
              <a:t>A council of ministers called </a:t>
            </a:r>
            <a:r>
              <a:rPr lang="en-US" b="1" dirty="0" err="1">
                <a:solidFill>
                  <a:schemeClr val="tx1"/>
                </a:solidFill>
                <a:latin typeface="Times New Roman" panose="02020603050405020304" pitchFamily="18" charset="0"/>
                <a:cs typeface="Times New Roman" panose="02020603050405020304" pitchFamily="18" charset="0"/>
              </a:rPr>
              <a:t>Mantriparishad</a:t>
            </a:r>
            <a:r>
              <a:rPr lang="en-US" dirty="0">
                <a:solidFill>
                  <a:schemeClr val="tx1"/>
                </a:solidFill>
                <a:latin typeface="Times New Roman" panose="02020603050405020304" pitchFamily="18" charset="0"/>
                <a:cs typeface="Times New Roman" panose="02020603050405020304" pitchFamily="18" charset="0"/>
              </a:rPr>
              <a:t> were thus appointed for assisting the king.</a:t>
            </a:r>
          </a:p>
          <a:p>
            <a:pPr lvl="0" algn="just">
              <a:lnSpc>
                <a:spcPct val="90000"/>
              </a:lnSpc>
              <a:spcBef>
                <a:spcPts val="0"/>
              </a:spcBef>
            </a:pPr>
            <a:r>
              <a:rPr lang="en-US" dirty="0">
                <a:solidFill>
                  <a:schemeClr val="tx1"/>
                </a:solidFill>
                <a:latin typeface="Times New Roman" panose="02020603050405020304" pitchFamily="18" charset="0"/>
                <a:cs typeface="Times New Roman" panose="02020603050405020304" pitchFamily="18" charset="0"/>
              </a:rPr>
              <a:t>The council consisted of </a:t>
            </a:r>
            <a:r>
              <a:rPr lang="en-US" b="1" dirty="0" err="1">
                <a:solidFill>
                  <a:schemeClr val="tx1"/>
                </a:solidFill>
                <a:latin typeface="Times New Roman" panose="02020603050405020304" pitchFamily="18" charset="0"/>
                <a:cs typeface="Times New Roman" panose="02020603050405020304" pitchFamily="18" charset="0"/>
              </a:rPr>
              <a:t>Purohita</a:t>
            </a:r>
            <a:r>
              <a:rPr lang="en-US"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Mahamantri</a:t>
            </a:r>
            <a:r>
              <a:rPr lang="en-US"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Senapthi</a:t>
            </a:r>
            <a:r>
              <a:rPr lang="en-US" b="1"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and </a:t>
            </a:r>
            <a:r>
              <a:rPr lang="en-US" b="1" dirty="0" err="1">
                <a:solidFill>
                  <a:schemeClr val="tx1"/>
                </a:solidFill>
                <a:latin typeface="Times New Roman" panose="02020603050405020304" pitchFamily="18" charset="0"/>
                <a:cs typeface="Times New Roman" panose="02020603050405020304" pitchFamily="18" charset="0"/>
              </a:rPr>
              <a:t>Yuvaraja</a:t>
            </a:r>
            <a:r>
              <a:rPr lang="en-US" dirty="0">
                <a:solidFill>
                  <a:schemeClr val="tx1"/>
                </a:solidFill>
                <a:latin typeface="Times New Roman" panose="02020603050405020304" pitchFamily="18" charset="0"/>
                <a:cs typeface="Times New Roman" panose="02020603050405020304" pitchFamily="18" charset="0"/>
              </a:rPr>
              <a:t>.</a:t>
            </a:r>
          </a:p>
          <a:p>
            <a:pPr lvl="0" algn="just">
              <a:lnSpc>
                <a:spcPct val="90000"/>
              </a:lnSpc>
              <a:spcBef>
                <a:spcPts val="0"/>
              </a:spcBef>
            </a:pPr>
            <a:r>
              <a:rPr lang="en-US" dirty="0">
                <a:solidFill>
                  <a:schemeClr val="tx1"/>
                </a:solidFill>
                <a:latin typeface="Times New Roman" panose="02020603050405020304" pitchFamily="18" charset="0"/>
                <a:cs typeface="Times New Roman" panose="02020603050405020304" pitchFamily="18" charset="0"/>
              </a:rPr>
              <a:t>The important functionaries were known as the </a:t>
            </a:r>
            <a:r>
              <a:rPr lang="en-US" b="1" dirty="0" err="1">
                <a:solidFill>
                  <a:schemeClr val="tx1"/>
                </a:solidFill>
                <a:latin typeface="Times New Roman" panose="02020603050405020304" pitchFamily="18" charset="0"/>
                <a:cs typeface="Times New Roman" panose="02020603050405020304" pitchFamily="18" charset="0"/>
              </a:rPr>
              <a:t>Tirthas</a:t>
            </a:r>
            <a:r>
              <a:rPr lang="en-US" dirty="0">
                <a:solidFill>
                  <a:schemeClr val="tx1"/>
                </a:solidFill>
                <a:latin typeface="Times New Roman" panose="02020603050405020304" pitchFamily="18" charset="0"/>
                <a:cs typeface="Times New Roman" panose="02020603050405020304" pitchFamily="18" charset="0"/>
              </a:rPr>
              <a:t>.</a:t>
            </a:r>
          </a:p>
          <a:p>
            <a:pPr lvl="0" algn="just">
              <a:lnSpc>
                <a:spcPct val="90000"/>
              </a:lnSpc>
              <a:spcBef>
                <a:spcPts val="0"/>
              </a:spcBef>
            </a:pPr>
            <a:r>
              <a:rPr lang="en-US" b="1" dirty="0" err="1">
                <a:solidFill>
                  <a:schemeClr val="tx1"/>
                </a:solidFill>
                <a:latin typeface="Times New Roman" panose="02020603050405020304" pitchFamily="18" charset="0"/>
                <a:cs typeface="Times New Roman" panose="02020603050405020304" pitchFamily="18" charset="0"/>
              </a:rPr>
              <a:t>Amatyas</a:t>
            </a:r>
            <a:r>
              <a:rPr lang="en-US" b="1"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were the civil servants who were appointed to maintain day-to-day administration.</a:t>
            </a:r>
          </a:p>
          <a:p>
            <a:pPr lvl="0" algn="just">
              <a:lnSpc>
                <a:spcPct val="90000"/>
              </a:lnSpc>
              <a:spcBef>
                <a:spcPts val="0"/>
              </a:spcBef>
            </a:pPr>
            <a:r>
              <a:rPr lang="en-US" b="1" dirty="0" err="1">
                <a:solidFill>
                  <a:schemeClr val="tx1"/>
                </a:solidFill>
                <a:latin typeface="Times New Roman" panose="02020603050405020304" pitchFamily="18" charset="0"/>
                <a:cs typeface="Times New Roman" panose="02020603050405020304" pitchFamily="18" charset="0"/>
              </a:rPr>
              <a:t>Rajukas</a:t>
            </a:r>
            <a:r>
              <a:rPr lang="en-US" b="1" dirty="0">
                <a:solidFill>
                  <a:schemeClr val="tx1"/>
                </a:solidFill>
                <a:latin typeface="Times New Roman" panose="02020603050405020304" pitchFamily="18" charset="0"/>
                <a:cs typeface="Times New Roman" panose="02020603050405020304" pitchFamily="18" charset="0"/>
              </a:rPr>
              <a:t> were a class of officers appointed by </a:t>
            </a:r>
            <a:r>
              <a:rPr lang="en-US" b="1" dirty="0" err="1">
                <a:solidFill>
                  <a:schemeClr val="tx1"/>
                </a:solidFill>
                <a:latin typeface="Times New Roman" panose="02020603050405020304" pitchFamily="18" charset="0"/>
                <a:cs typeface="Times New Roman" panose="02020603050405020304" pitchFamily="18" charset="0"/>
              </a:rPr>
              <a:t>Ashoka</a:t>
            </a:r>
            <a:r>
              <a:rPr lang="en-US" b="1" dirty="0">
                <a:solidFill>
                  <a:schemeClr val="tx1"/>
                </a:solidFill>
                <a:latin typeface="Times New Roman" panose="02020603050405020304" pitchFamily="18" charset="0"/>
                <a:cs typeface="Times New Roman" panose="02020603050405020304" pitchFamily="18" charset="0"/>
              </a:rPr>
              <a:t>, who were responsible for rewarding and punishing the people.</a:t>
            </a:r>
            <a:endParaRPr lang="en-US" dirty="0">
              <a:solidFill>
                <a:schemeClr val="tx1"/>
              </a:solidFill>
              <a:latin typeface="Times New Roman" panose="02020603050405020304" pitchFamily="18" charset="0"/>
              <a:cs typeface="Times New Roman" panose="02020603050405020304" pitchFamily="18" charset="0"/>
            </a:endParaRPr>
          </a:p>
          <a:p>
            <a:pPr lvl="0" algn="just">
              <a:lnSpc>
                <a:spcPct val="90000"/>
              </a:lnSpc>
              <a:spcBef>
                <a:spcPts val="0"/>
              </a:spcBef>
            </a:pPr>
            <a:r>
              <a:rPr lang="en-US" dirty="0">
                <a:solidFill>
                  <a:schemeClr val="tx1"/>
                </a:solidFill>
                <a:latin typeface="Times New Roman" panose="02020603050405020304" pitchFamily="18" charset="0"/>
                <a:cs typeface="Times New Roman" panose="02020603050405020304" pitchFamily="18" charset="0"/>
              </a:rPr>
              <a:t>In order to supervise the spread of </a:t>
            </a:r>
            <a:r>
              <a:rPr lang="en-US" dirty="0" err="1">
                <a:solidFill>
                  <a:schemeClr val="tx1"/>
                </a:solidFill>
                <a:latin typeface="Times New Roman" panose="02020603050405020304" pitchFamily="18" charset="0"/>
                <a:cs typeface="Times New Roman" panose="02020603050405020304" pitchFamily="18" charset="0"/>
              </a:rPr>
              <a:t>dhamma</a:t>
            </a:r>
            <a:r>
              <a:rPr lang="en-US"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Dhamma</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Mahamatras</a:t>
            </a:r>
            <a:r>
              <a:rPr lang="en-US" b="1"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were appointed.</a:t>
            </a:r>
          </a:p>
          <a:p>
            <a:pPr lvl="0" algn="just">
              <a:lnSpc>
                <a:spcPct val="90000"/>
              </a:lnSpc>
              <a:spcBef>
                <a:spcPts val="0"/>
              </a:spcBef>
            </a:pPr>
            <a:r>
              <a:rPr lang="en-US" dirty="0">
                <a:solidFill>
                  <a:schemeClr val="tx1"/>
                </a:solidFill>
                <a:latin typeface="Times New Roman" panose="02020603050405020304" pitchFamily="18" charset="0"/>
                <a:cs typeface="Times New Roman" panose="02020603050405020304" pitchFamily="18" charset="0"/>
              </a:rPr>
              <a:t>The Capital city of the </a:t>
            </a:r>
            <a:r>
              <a:rPr lang="en-US" dirty="0" err="1">
                <a:solidFill>
                  <a:schemeClr val="tx1"/>
                </a:solidFill>
                <a:latin typeface="Times New Roman" panose="02020603050405020304" pitchFamily="18" charset="0"/>
                <a:cs typeface="Times New Roman" panose="02020603050405020304" pitchFamily="18" charset="0"/>
              </a:rPr>
              <a:t>Mauryan</a:t>
            </a:r>
            <a:r>
              <a:rPr lang="en-US" dirty="0">
                <a:solidFill>
                  <a:schemeClr val="tx1"/>
                </a:solidFill>
                <a:latin typeface="Times New Roman" panose="02020603050405020304" pitchFamily="18" charset="0"/>
                <a:cs typeface="Times New Roman" panose="02020603050405020304" pitchFamily="18" charset="0"/>
              </a:rPr>
              <a:t> empire, </a:t>
            </a:r>
            <a:r>
              <a:rPr lang="en-US" dirty="0" err="1">
                <a:solidFill>
                  <a:schemeClr val="tx1"/>
                </a:solidFill>
                <a:latin typeface="Times New Roman" panose="02020603050405020304" pitchFamily="18" charset="0"/>
                <a:cs typeface="Times New Roman" panose="02020603050405020304" pitchFamily="18" charset="0"/>
              </a:rPr>
              <a:t>Pataliputra</a:t>
            </a:r>
            <a:r>
              <a:rPr lang="en-US" dirty="0">
                <a:solidFill>
                  <a:schemeClr val="tx1"/>
                </a:solidFill>
                <a:latin typeface="Times New Roman" panose="02020603050405020304" pitchFamily="18" charset="0"/>
                <a:cs typeface="Times New Roman" panose="02020603050405020304" pitchFamily="18" charset="0"/>
              </a:rPr>
              <a:t> was administered by six committees each consisting of five members.</a:t>
            </a:r>
          </a:p>
          <a:p>
            <a:pPr lvl="0" algn="just">
              <a:lnSpc>
                <a:spcPct val="90000"/>
              </a:lnSpc>
              <a:spcBef>
                <a:spcPts val="0"/>
              </a:spcBef>
            </a:pPr>
            <a:r>
              <a:rPr lang="en-US" dirty="0">
                <a:solidFill>
                  <a:schemeClr val="tx1"/>
                </a:solidFill>
                <a:latin typeface="Times New Roman" panose="02020603050405020304" pitchFamily="18" charset="0"/>
                <a:cs typeface="Times New Roman" panose="02020603050405020304" pitchFamily="18" charset="0"/>
              </a:rPr>
              <a:t>Two dozen departments of the state were maintained to control the social and economic activities near the capital city.</a:t>
            </a:r>
          </a:p>
          <a:p>
            <a:pPr lvl="0" algn="just">
              <a:lnSpc>
                <a:spcPct val="90000"/>
              </a:lnSpc>
              <a:spcBef>
                <a:spcPts val="0"/>
              </a:spcBef>
            </a:pPr>
            <a:r>
              <a:rPr lang="en-US" dirty="0">
                <a:solidFill>
                  <a:schemeClr val="tx1"/>
                </a:solidFill>
                <a:latin typeface="Times New Roman" panose="02020603050405020304" pitchFamily="18" charset="0"/>
                <a:cs typeface="Times New Roman" panose="02020603050405020304" pitchFamily="18" charset="0"/>
              </a:rPr>
              <a:t>In the </a:t>
            </a:r>
            <a:r>
              <a:rPr lang="en-US" dirty="0" err="1">
                <a:solidFill>
                  <a:schemeClr val="tx1"/>
                </a:solidFill>
                <a:latin typeface="Times New Roman" panose="02020603050405020304" pitchFamily="18" charset="0"/>
                <a:cs typeface="Times New Roman" panose="02020603050405020304" pitchFamily="18" charset="0"/>
              </a:rPr>
              <a:t>Mauryan</a:t>
            </a:r>
            <a:r>
              <a:rPr lang="en-US" dirty="0">
                <a:solidFill>
                  <a:schemeClr val="tx1"/>
                </a:solidFill>
                <a:latin typeface="Times New Roman" panose="02020603050405020304" pitchFamily="18" charset="0"/>
                <a:cs typeface="Times New Roman" panose="02020603050405020304" pitchFamily="18" charset="0"/>
              </a:rPr>
              <a:t> administration, spies were maintained to track the foreign enemies and officers.</a:t>
            </a:r>
          </a:p>
          <a:p>
            <a:pPr marL="0" indent="0">
              <a:buNone/>
            </a:pPr>
            <a:endParaRPr lang="en-US" dirty="0"/>
          </a:p>
        </p:txBody>
      </p:sp>
    </p:spTree>
    <p:extLst>
      <p:ext uri="{BB962C8B-B14F-4D97-AF65-F5344CB8AC3E}">
        <p14:creationId xmlns:p14="http://schemas.microsoft.com/office/powerpoint/2010/main" val="85799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INFLUENCE OF MAURYAN EMPIRE</a:t>
            </a:r>
            <a:endParaRPr lang="en-US" sz="3200" b="1" dirty="0">
              <a:solidFill>
                <a:srgbClr val="C00000"/>
              </a:solidFill>
            </a:endParaRPr>
          </a:p>
        </p:txBody>
      </p:sp>
      <p:sp>
        <p:nvSpPr>
          <p:cNvPr id="3" name="Content Placeholder 2"/>
          <p:cNvSpPr>
            <a:spLocks noGrp="1"/>
          </p:cNvSpPr>
          <p:nvPr>
            <p:ph idx="1"/>
          </p:nvPr>
        </p:nvSpPr>
        <p:spPr/>
        <p:txBody>
          <a:bodyPr>
            <a:normAutofit lnSpcReduction="10000"/>
          </a:bodyPr>
          <a:lstStyle/>
          <a:p>
            <a:pPr algn="just"/>
            <a:r>
              <a:rPr lang="en-US" dirty="0" smtClean="0">
                <a:solidFill>
                  <a:schemeClr val="tx1"/>
                </a:solidFill>
                <a:latin typeface="Times New Roman" panose="02020603050405020304" pitchFamily="18" charset="0"/>
                <a:cs typeface="Times New Roman" panose="02020603050405020304" pitchFamily="18" charset="0"/>
              </a:rPr>
              <a:t>The </a:t>
            </a:r>
            <a:r>
              <a:rPr lang="en-US" dirty="0" err="1">
                <a:solidFill>
                  <a:schemeClr val="tx1"/>
                </a:solidFill>
                <a:latin typeface="Times New Roman" panose="02020603050405020304" pitchFamily="18" charset="0"/>
                <a:cs typeface="Times New Roman" panose="02020603050405020304" pitchFamily="18" charset="0"/>
              </a:rPr>
              <a:t>Mauryan</a:t>
            </a:r>
            <a:r>
              <a:rPr lang="en-US" dirty="0">
                <a:solidFill>
                  <a:schemeClr val="tx1"/>
                </a:solidFill>
                <a:latin typeface="Times New Roman" panose="02020603050405020304" pitchFamily="18" charset="0"/>
                <a:cs typeface="Times New Roman" panose="02020603050405020304" pitchFamily="18" charset="0"/>
              </a:rPr>
              <a:t> Empire was important for uniting the Indian subcontinent. It also was important for spreading Buddhism across its territory and for producing art and architecture that transitioned from the use of wood to stone as a primary material.</a:t>
            </a:r>
          </a:p>
          <a:p>
            <a:pPr algn="just"/>
            <a:r>
              <a:rPr lang="en-US" dirty="0" smtClean="0">
                <a:solidFill>
                  <a:schemeClr val="tx1"/>
                </a:solidFill>
                <a:latin typeface="Times New Roman" panose="02020603050405020304" pitchFamily="18" charset="0"/>
                <a:cs typeface="Times New Roman" panose="02020603050405020304" pitchFamily="18" charset="0"/>
              </a:rPr>
              <a:t>Hinduism</a:t>
            </a:r>
            <a:r>
              <a:rPr lang="en-US" dirty="0">
                <a:solidFill>
                  <a:schemeClr val="tx1"/>
                </a:solidFill>
                <a:latin typeface="Times New Roman" panose="02020603050405020304" pitchFamily="18" charset="0"/>
                <a:cs typeface="Times New Roman" panose="02020603050405020304" pitchFamily="18" charset="0"/>
              </a:rPr>
              <a:t>, Jainism, and Buddhism were the three main religions in the </a:t>
            </a:r>
            <a:r>
              <a:rPr lang="en-US" dirty="0" err="1">
                <a:solidFill>
                  <a:schemeClr val="tx1"/>
                </a:solidFill>
                <a:latin typeface="Times New Roman" panose="02020603050405020304" pitchFamily="18" charset="0"/>
                <a:cs typeface="Times New Roman" panose="02020603050405020304" pitchFamily="18" charset="0"/>
              </a:rPr>
              <a:t>Mauryan</a:t>
            </a:r>
            <a:r>
              <a:rPr lang="en-US" dirty="0">
                <a:solidFill>
                  <a:schemeClr val="tx1"/>
                </a:solidFill>
                <a:latin typeface="Times New Roman" panose="02020603050405020304" pitchFamily="18" charset="0"/>
                <a:cs typeface="Times New Roman" panose="02020603050405020304" pitchFamily="18" charset="0"/>
              </a:rPr>
              <a:t> Empire. Emperor </a:t>
            </a:r>
            <a:r>
              <a:rPr lang="en-US" dirty="0" err="1">
                <a:solidFill>
                  <a:schemeClr val="tx1"/>
                </a:solidFill>
                <a:latin typeface="Times New Roman" panose="02020603050405020304" pitchFamily="18" charset="0"/>
                <a:cs typeface="Times New Roman" panose="02020603050405020304" pitchFamily="18" charset="0"/>
              </a:rPr>
              <a:t>Ashoka</a:t>
            </a:r>
            <a:r>
              <a:rPr lang="en-US" dirty="0">
                <a:solidFill>
                  <a:schemeClr val="tx1"/>
                </a:solidFill>
                <a:latin typeface="Times New Roman" panose="02020603050405020304" pitchFamily="18" charset="0"/>
                <a:cs typeface="Times New Roman" panose="02020603050405020304" pitchFamily="18" charset="0"/>
              </a:rPr>
              <a:t> is known for spreading Buddhism throughout the empire.</a:t>
            </a:r>
          </a:p>
          <a:p>
            <a:pPr algn="just"/>
            <a:r>
              <a:rPr lang="en-US" dirty="0" smtClean="0">
                <a:solidFill>
                  <a:schemeClr val="tx1"/>
                </a:solidFill>
                <a:latin typeface="Times New Roman" panose="02020603050405020304" pitchFamily="18" charset="0"/>
                <a:cs typeface="Times New Roman" panose="02020603050405020304" pitchFamily="18" charset="0"/>
              </a:rPr>
              <a:t>The </a:t>
            </a:r>
            <a:r>
              <a:rPr lang="en-US" dirty="0" err="1">
                <a:solidFill>
                  <a:schemeClr val="tx1"/>
                </a:solidFill>
                <a:latin typeface="Times New Roman" panose="02020603050405020304" pitchFamily="18" charset="0"/>
                <a:cs typeface="Times New Roman" panose="02020603050405020304" pitchFamily="18" charset="0"/>
              </a:rPr>
              <a:t>Mauryan</a:t>
            </a:r>
            <a:r>
              <a:rPr lang="en-US" dirty="0">
                <a:solidFill>
                  <a:schemeClr val="tx1"/>
                </a:solidFill>
                <a:latin typeface="Times New Roman" panose="02020603050405020304" pitchFamily="18" charset="0"/>
                <a:cs typeface="Times New Roman" panose="02020603050405020304" pitchFamily="18" charset="0"/>
              </a:rPr>
              <a:t> Empire was best known for uniting the Indian subcontinent for the first time as an empire. The empire reached its greatest territorial extent under Emperor </a:t>
            </a:r>
            <a:r>
              <a:rPr lang="en-US" dirty="0" err="1">
                <a:solidFill>
                  <a:schemeClr val="tx1"/>
                </a:solidFill>
                <a:latin typeface="Times New Roman" panose="02020603050405020304" pitchFamily="18" charset="0"/>
                <a:cs typeface="Times New Roman" panose="02020603050405020304" pitchFamily="18" charset="0"/>
              </a:rPr>
              <a:t>Ashoka</a:t>
            </a:r>
            <a:r>
              <a:rPr lang="en-US" dirty="0">
                <a:solidFill>
                  <a:schemeClr val="tx1"/>
                </a:solidFill>
                <a:latin typeface="Times New Roman" panose="02020603050405020304" pitchFamily="18" charset="0"/>
                <a:cs typeface="Times New Roman" panose="02020603050405020304" pitchFamily="18" charset="0"/>
              </a:rPr>
              <a:t>.</a:t>
            </a:r>
          </a:p>
          <a:p>
            <a:pPr algn="just"/>
            <a:r>
              <a:rPr lang="en-US" dirty="0" smtClean="0">
                <a:solidFill>
                  <a:schemeClr val="tx1"/>
                </a:solidFill>
                <a:latin typeface="Times New Roman" panose="02020603050405020304" pitchFamily="18" charset="0"/>
                <a:cs typeface="Times New Roman" panose="02020603050405020304" pitchFamily="18" charset="0"/>
              </a:rPr>
              <a:t>The </a:t>
            </a:r>
            <a:r>
              <a:rPr lang="en-US" dirty="0">
                <a:solidFill>
                  <a:schemeClr val="tx1"/>
                </a:solidFill>
                <a:latin typeface="Times New Roman" panose="02020603050405020304" pitchFamily="18" charset="0"/>
                <a:cs typeface="Times New Roman" panose="02020603050405020304" pitchFamily="18" charset="0"/>
              </a:rPr>
              <a:t>main impact of religion in the </a:t>
            </a:r>
            <a:r>
              <a:rPr lang="en-US" dirty="0" err="1">
                <a:solidFill>
                  <a:schemeClr val="tx1"/>
                </a:solidFill>
                <a:latin typeface="Times New Roman" panose="02020603050405020304" pitchFamily="18" charset="0"/>
                <a:cs typeface="Times New Roman" panose="02020603050405020304" pitchFamily="18" charset="0"/>
              </a:rPr>
              <a:t>Mauryan</a:t>
            </a:r>
            <a:r>
              <a:rPr lang="en-US" dirty="0">
                <a:solidFill>
                  <a:schemeClr val="tx1"/>
                </a:solidFill>
                <a:latin typeface="Times New Roman" panose="02020603050405020304" pitchFamily="18" charset="0"/>
                <a:cs typeface="Times New Roman" panose="02020603050405020304" pitchFamily="18" charset="0"/>
              </a:rPr>
              <a:t> Empire was on its expansion. Emperor </a:t>
            </a:r>
            <a:r>
              <a:rPr lang="en-US" dirty="0" err="1">
                <a:solidFill>
                  <a:schemeClr val="tx1"/>
                </a:solidFill>
                <a:latin typeface="Times New Roman" panose="02020603050405020304" pitchFamily="18" charset="0"/>
                <a:cs typeface="Times New Roman" panose="02020603050405020304" pitchFamily="18" charset="0"/>
              </a:rPr>
              <a:t>Ashoka</a:t>
            </a:r>
            <a:r>
              <a:rPr lang="en-US" dirty="0">
                <a:solidFill>
                  <a:schemeClr val="tx1"/>
                </a:solidFill>
                <a:latin typeface="Times New Roman" panose="02020603050405020304" pitchFamily="18" charset="0"/>
                <a:cs typeface="Times New Roman" panose="02020603050405020304" pitchFamily="18" charset="0"/>
              </a:rPr>
              <a:t> expanded the empire to the tip of the Indian peninsula after a bloody war. Afterwards he converted to Buddhism and embraced peace which effectively stopped any further expansion of the empire. Buddhism was then spread across the territory through art and architecture.</a:t>
            </a:r>
          </a:p>
          <a:p>
            <a:endParaRPr lang="en-US" dirty="0"/>
          </a:p>
        </p:txBody>
      </p:sp>
    </p:spTree>
    <p:extLst>
      <p:ext uri="{BB962C8B-B14F-4D97-AF65-F5344CB8AC3E}">
        <p14:creationId xmlns:p14="http://schemas.microsoft.com/office/powerpoint/2010/main" val="1748683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136073"/>
          </a:xfrm>
        </p:spPr>
        <p:txBody>
          <a:bodyPr>
            <a:noAutofit/>
          </a:bodyPr>
          <a:lstStyle/>
          <a:p>
            <a:pPr algn="ctr">
              <a:lnSpc>
                <a:spcPct val="90000"/>
              </a:lnSpc>
            </a:pPr>
            <a:r>
              <a:rPr lang="en-US" sz="3200" b="1" dirty="0">
                <a:solidFill>
                  <a:srgbClr val="C00000"/>
                </a:solidFill>
                <a:latin typeface="Times New Roman" pitchFamily="18" charset="0"/>
                <a:cs typeface="Times New Roman" pitchFamily="18" charset="0"/>
              </a:rPr>
              <a:t>BENGAL DURING THE AGE OF GUPTA PERIOD APPROXIMATELY 319 TO 467AD</a:t>
            </a:r>
          </a:p>
        </p:txBody>
      </p:sp>
      <p:sp>
        <p:nvSpPr>
          <p:cNvPr id="3" name="Content Placeholder 2"/>
          <p:cNvSpPr>
            <a:spLocks noGrp="1"/>
          </p:cNvSpPr>
          <p:nvPr>
            <p:ph idx="1"/>
          </p:nvPr>
        </p:nvSpPr>
        <p:spPr>
          <a:xfrm>
            <a:off x="677334" y="1930400"/>
            <a:ext cx="5086157" cy="4387273"/>
          </a:xfrm>
        </p:spPr>
        <p:style>
          <a:lnRef idx="2">
            <a:schemeClr val="dk1"/>
          </a:lnRef>
          <a:fillRef idx="1">
            <a:schemeClr val="lt1"/>
          </a:fillRef>
          <a:effectRef idx="0">
            <a:schemeClr val="dk1"/>
          </a:effectRef>
          <a:fontRef idx="minor">
            <a:schemeClr val="dk1"/>
          </a:fontRef>
        </p:style>
        <p:txBody>
          <a:bodyPr>
            <a:noAutofit/>
          </a:bodyPr>
          <a:lstStyle/>
          <a:p>
            <a:pPr algn="just">
              <a:spcBef>
                <a:spcPts val="0"/>
              </a:spcBef>
            </a:pPr>
            <a:r>
              <a:rPr lang="en-US" b="1" dirty="0" smtClean="0">
                <a:solidFill>
                  <a:schemeClr val="tx1"/>
                </a:solidFill>
                <a:latin typeface="Times New Roman" pitchFamily="18" charset="0"/>
                <a:cs typeface="Times New Roman" pitchFamily="18" charset="0"/>
              </a:rPr>
              <a:t>History </a:t>
            </a:r>
            <a:r>
              <a:rPr lang="en-US" b="1" dirty="0">
                <a:solidFill>
                  <a:schemeClr val="tx1"/>
                </a:solidFill>
                <a:latin typeface="Times New Roman" pitchFamily="18" charset="0"/>
                <a:cs typeface="Times New Roman" pitchFamily="18" charset="0"/>
              </a:rPr>
              <a:t>of establishment in the Gupta Empire</a:t>
            </a:r>
          </a:p>
          <a:p>
            <a:pPr algn="just">
              <a:spcBef>
                <a:spcPts val="0"/>
              </a:spcBef>
            </a:pPr>
            <a:r>
              <a:rPr lang="en-US" dirty="0">
                <a:solidFill>
                  <a:schemeClr val="tx1"/>
                </a:solidFill>
                <a:latin typeface="Times New Roman" pitchFamily="18" charset="0"/>
                <a:cs typeface="Times New Roman" pitchFamily="18" charset="0"/>
              </a:rPr>
              <a:t>After the fall of the </a:t>
            </a:r>
            <a:r>
              <a:rPr lang="en-US" dirty="0" err="1">
                <a:solidFill>
                  <a:schemeClr val="tx1"/>
                </a:solidFill>
                <a:latin typeface="Times New Roman" pitchFamily="18" charset="0"/>
                <a:cs typeface="Times New Roman" pitchFamily="18" charset="0"/>
              </a:rPr>
              <a:t>Mauryan</a:t>
            </a:r>
            <a:r>
              <a:rPr lang="en-US" dirty="0">
                <a:solidFill>
                  <a:schemeClr val="tx1"/>
                </a:solidFill>
                <a:latin typeface="Times New Roman" pitchFamily="18" charset="0"/>
                <a:cs typeface="Times New Roman" pitchFamily="18" charset="0"/>
              </a:rPr>
              <a:t> Empire, Indian politics began to experience isolation, regionalism and intrusion of foreign powers. The rise of the Gupta Empire was an active protest against him. The post-</a:t>
            </a:r>
            <a:r>
              <a:rPr lang="en-US" dirty="0" err="1">
                <a:solidFill>
                  <a:schemeClr val="tx1"/>
                </a:solidFill>
                <a:latin typeface="Times New Roman" pitchFamily="18" charset="0"/>
                <a:cs typeface="Times New Roman" pitchFamily="18" charset="0"/>
              </a:rPr>
              <a:t>Kushana</a:t>
            </a:r>
            <a:r>
              <a:rPr lang="en-US" dirty="0">
                <a:solidFill>
                  <a:schemeClr val="tx1"/>
                </a:solidFill>
                <a:latin typeface="Times New Roman" pitchFamily="18" charset="0"/>
                <a:cs typeface="Times New Roman" pitchFamily="18" charset="0"/>
              </a:rPr>
              <a:t> era saw the emergence of petty kingdoms in the political history of India. The Gupta empire arose based on the power vacuum in the Gangetic valley and the fertile lands of the Ganga-Yamuna valley.</a:t>
            </a:r>
          </a:p>
          <a:p>
            <a:pPr algn="just">
              <a:spcBef>
                <a:spcPts val="0"/>
              </a:spcBef>
            </a:pPr>
            <a:r>
              <a:rPr lang="en-US" b="1" i="1" dirty="0">
                <a:solidFill>
                  <a:schemeClr val="tx1"/>
                </a:solidFill>
                <a:latin typeface="Times New Roman" pitchFamily="18" charset="0"/>
                <a:cs typeface="Times New Roman" pitchFamily="18" charset="0"/>
              </a:rPr>
              <a:t>Border: </a:t>
            </a:r>
            <a:r>
              <a:rPr lang="en-US" dirty="0">
                <a:solidFill>
                  <a:schemeClr val="tx1"/>
                </a:solidFill>
                <a:latin typeface="Times New Roman" pitchFamily="18" charset="0"/>
                <a:cs typeface="Times New Roman" pitchFamily="18" charset="0"/>
              </a:rPr>
              <a:t>North: Himalayas  South: Narmada  East: Brahmaputra river West: Yamuna and Chambal rivers/Punjab Beyond this were the autonomous and allied states.</a:t>
            </a:r>
          </a:p>
          <a:p>
            <a:pPr algn="just">
              <a:spcBef>
                <a:spcPts val="0"/>
              </a:spcBef>
            </a:pPr>
            <a:endParaRPr lang="en-US" sz="1400" dirty="0"/>
          </a:p>
        </p:txBody>
      </p:sp>
      <p:pic>
        <p:nvPicPr>
          <p:cNvPr id="4" name="Picture 2" descr="https://userscontent2.emaze.com/images/2fb0d545-41dc-4633-b86f-bac65573403e/3c70134a3dc253e0d5c915a531a78d1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7453" y="1930400"/>
            <a:ext cx="4087091" cy="42210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2383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600" b="1" dirty="0" smtClean="0">
                <a:solidFill>
                  <a:srgbClr val="C00000"/>
                </a:solidFill>
                <a:latin typeface="Times New Roman" pitchFamily="18" charset="0"/>
                <a:cs typeface="Times New Roman" pitchFamily="18" charset="0"/>
              </a:rPr>
              <a:t>BENGAL DURING THE AGE OF GUPTA PERIOD APPROXIMATELY 319 TO 467AD</a:t>
            </a:r>
            <a:endParaRPr lang="en-US" sz="3600" dirty="0"/>
          </a:p>
        </p:txBody>
      </p:sp>
      <p:sp>
        <p:nvSpPr>
          <p:cNvPr id="3" name="Content Placeholder 2"/>
          <p:cNvSpPr>
            <a:spLocks noGrp="1"/>
          </p:cNvSpPr>
          <p:nvPr>
            <p:ph idx="1"/>
          </p:nvPr>
        </p:nvSpPr>
        <p:spPr>
          <a:xfrm>
            <a:off x="677334" y="1634836"/>
            <a:ext cx="8596668" cy="4176337"/>
          </a:xfrm>
        </p:spPr>
        <p:txBody>
          <a:bodyPr>
            <a:normAutofit lnSpcReduction="10000"/>
          </a:bodyPr>
          <a:lstStyle/>
          <a:p>
            <a:pPr algn="just">
              <a:spcBef>
                <a:spcPts val="0"/>
              </a:spcBef>
            </a:pPr>
            <a:r>
              <a:rPr lang="en-US" dirty="0" smtClean="0">
                <a:solidFill>
                  <a:schemeClr val="tx1"/>
                </a:solidFill>
                <a:latin typeface="Times New Roman" pitchFamily="18" charset="0"/>
                <a:cs typeface="Times New Roman" pitchFamily="18" charset="0"/>
              </a:rPr>
              <a:t>According </a:t>
            </a:r>
            <a:r>
              <a:rPr lang="en-US" dirty="0">
                <a:solidFill>
                  <a:schemeClr val="tx1"/>
                </a:solidFill>
                <a:latin typeface="Times New Roman" pitchFamily="18" charset="0"/>
                <a:cs typeface="Times New Roman" pitchFamily="18" charset="0"/>
              </a:rPr>
              <a:t>to inscriptional evidence, the name of the founder of the Gupta dynasty was </a:t>
            </a:r>
            <a:r>
              <a:rPr lang="en-US" dirty="0" err="1">
                <a:solidFill>
                  <a:schemeClr val="tx1"/>
                </a:solidFill>
                <a:latin typeface="Times New Roman" pitchFamily="18" charset="0"/>
                <a:cs typeface="Times New Roman" pitchFamily="18" charset="0"/>
              </a:rPr>
              <a:t>Srigupta</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Srigupta</a:t>
            </a:r>
            <a:r>
              <a:rPr lang="en-US" dirty="0">
                <a:solidFill>
                  <a:schemeClr val="tx1"/>
                </a:solidFill>
                <a:latin typeface="Times New Roman" pitchFamily="18" charset="0"/>
                <a:cs typeface="Times New Roman" pitchFamily="18" charset="0"/>
              </a:rPr>
              <a:t> ruled </a:t>
            </a:r>
            <a:r>
              <a:rPr lang="en-US" dirty="0" err="1">
                <a:solidFill>
                  <a:schemeClr val="tx1"/>
                </a:solidFill>
                <a:latin typeface="Times New Roman" pitchFamily="18" charset="0"/>
                <a:cs typeface="Times New Roman" pitchFamily="18" charset="0"/>
              </a:rPr>
              <a:t>Varendra</a:t>
            </a:r>
            <a:r>
              <a:rPr lang="en-US" dirty="0">
                <a:solidFill>
                  <a:schemeClr val="tx1"/>
                </a:solidFill>
                <a:latin typeface="Times New Roman" pitchFamily="18" charset="0"/>
                <a:cs typeface="Times New Roman" pitchFamily="18" charset="0"/>
              </a:rPr>
              <a:t> or its neighboring provinces. His capital was at Magadha. He only used the title '</a:t>
            </a:r>
            <a:r>
              <a:rPr lang="en-US" dirty="0" err="1">
                <a:solidFill>
                  <a:schemeClr val="tx1"/>
                </a:solidFill>
                <a:latin typeface="Times New Roman" pitchFamily="18" charset="0"/>
                <a:cs typeface="Times New Roman" pitchFamily="18" charset="0"/>
              </a:rPr>
              <a:t>Maharaj</a:t>
            </a:r>
            <a:r>
              <a:rPr lang="en-US" dirty="0">
                <a:solidFill>
                  <a:schemeClr val="tx1"/>
                </a:solidFill>
                <a:latin typeface="Times New Roman" pitchFamily="18" charset="0"/>
                <a:cs typeface="Times New Roman" pitchFamily="18" charset="0"/>
              </a:rPr>
              <a:t>'. After the death of King </a:t>
            </a:r>
            <a:r>
              <a:rPr lang="en-US" dirty="0" err="1">
                <a:solidFill>
                  <a:schemeClr val="tx1"/>
                </a:solidFill>
                <a:latin typeface="Times New Roman" pitchFamily="18" charset="0"/>
                <a:cs typeface="Times New Roman" pitchFamily="18" charset="0"/>
              </a:rPr>
              <a:t>Srigupta</a:t>
            </a:r>
            <a:r>
              <a:rPr lang="en-US" dirty="0">
                <a:solidFill>
                  <a:schemeClr val="tx1"/>
                </a:solidFill>
                <a:latin typeface="Times New Roman" pitchFamily="18" charset="0"/>
                <a:cs typeface="Times New Roman" pitchFamily="18" charset="0"/>
              </a:rPr>
              <a:t>, his son </a:t>
            </a:r>
            <a:r>
              <a:rPr lang="en-US" dirty="0" err="1">
                <a:solidFill>
                  <a:schemeClr val="tx1"/>
                </a:solidFill>
                <a:latin typeface="Times New Roman" pitchFamily="18" charset="0"/>
                <a:cs typeface="Times New Roman" pitchFamily="18" charset="0"/>
              </a:rPr>
              <a:t>Ghatotkacha</a:t>
            </a:r>
            <a:r>
              <a:rPr lang="en-US" dirty="0">
                <a:solidFill>
                  <a:schemeClr val="tx1"/>
                </a:solidFill>
                <a:latin typeface="Times New Roman" pitchFamily="18" charset="0"/>
                <a:cs typeface="Times New Roman" pitchFamily="18" charset="0"/>
              </a:rPr>
              <a:t> became the king of this small kingdom. Neither father nor son was a great king; But </a:t>
            </a:r>
            <a:r>
              <a:rPr lang="en-US" dirty="0" err="1">
                <a:solidFill>
                  <a:schemeClr val="tx1"/>
                </a:solidFill>
                <a:latin typeface="Times New Roman" pitchFamily="18" charset="0"/>
                <a:cs typeface="Times New Roman" pitchFamily="18" charset="0"/>
              </a:rPr>
              <a:t>Ghatokach's</a:t>
            </a:r>
            <a:r>
              <a:rPr lang="en-US" dirty="0">
                <a:solidFill>
                  <a:schemeClr val="tx1"/>
                </a:solidFill>
                <a:latin typeface="Times New Roman" pitchFamily="18" charset="0"/>
                <a:cs typeface="Times New Roman" pitchFamily="18" charset="0"/>
              </a:rPr>
              <a:t> son Chandragupta I (320-340 AD) emerged as a mighty king after ascending the throne.</a:t>
            </a:r>
          </a:p>
          <a:p>
            <a:pPr algn="just">
              <a:spcBef>
                <a:spcPts val="0"/>
              </a:spcBef>
            </a:pPr>
            <a:r>
              <a:rPr lang="en-US" dirty="0">
                <a:solidFill>
                  <a:schemeClr val="tx1"/>
                </a:solidFill>
                <a:latin typeface="Times New Roman" pitchFamily="18" charset="0"/>
                <a:cs typeface="Times New Roman" pitchFamily="18" charset="0"/>
              </a:rPr>
              <a:t>It was during the reign of Chandragupta I that the Gupta empire expanded and the development of the </a:t>
            </a:r>
            <a:r>
              <a:rPr lang="en-US" dirty="0" err="1">
                <a:solidFill>
                  <a:schemeClr val="tx1"/>
                </a:solidFill>
                <a:latin typeface="Times New Roman" pitchFamily="18" charset="0"/>
                <a:cs typeface="Times New Roman" pitchFamily="18" charset="0"/>
              </a:rPr>
              <a:t>Guptas</a:t>
            </a:r>
            <a:r>
              <a:rPr lang="en-US" dirty="0">
                <a:solidFill>
                  <a:schemeClr val="tx1"/>
                </a:solidFill>
                <a:latin typeface="Times New Roman" pitchFamily="18" charset="0"/>
                <a:cs typeface="Times New Roman" pitchFamily="18" charset="0"/>
              </a:rPr>
              <a:t> as an imperial power can be seen. Chandragupta I married '</a:t>
            </a:r>
            <a:r>
              <a:rPr lang="en-US" dirty="0" err="1">
                <a:solidFill>
                  <a:schemeClr val="tx1"/>
                </a:solidFill>
                <a:latin typeface="Times New Roman" pitchFamily="18" charset="0"/>
                <a:cs typeface="Times New Roman" pitchFamily="18" charset="0"/>
              </a:rPr>
              <a:t>Lichchhavi</a:t>
            </a:r>
            <a:r>
              <a:rPr lang="en-US" dirty="0">
                <a:solidFill>
                  <a:schemeClr val="tx1"/>
                </a:solidFill>
                <a:latin typeface="Times New Roman" pitchFamily="18" charset="0"/>
                <a:cs typeface="Times New Roman" pitchFamily="18" charset="0"/>
              </a:rPr>
              <a:t>' princess. This matrimonial relationship multiplied the status of the </a:t>
            </a:r>
            <a:r>
              <a:rPr lang="en-US" dirty="0" err="1">
                <a:solidFill>
                  <a:schemeClr val="tx1"/>
                </a:solidFill>
                <a:latin typeface="Times New Roman" pitchFamily="18" charset="0"/>
                <a:cs typeface="Times New Roman" pitchFamily="18" charset="0"/>
              </a:rPr>
              <a:t>Guptas</a:t>
            </a:r>
            <a:r>
              <a:rPr lang="en-US" dirty="0">
                <a:solidFill>
                  <a:schemeClr val="tx1"/>
                </a:solidFill>
                <a:latin typeface="Times New Roman" pitchFamily="18" charset="0"/>
                <a:cs typeface="Times New Roman" pitchFamily="18" charset="0"/>
              </a:rPr>
              <a:t>. Before his death, Chandragupta I nominated his son </a:t>
            </a:r>
            <a:r>
              <a:rPr lang="en-US" dirty="0" err="1">
                <a:solidFill>
                  <a:schemeClr val="tx1"/>
                </a:solidFill>
                <a:latin typeface="Times New Roman" pitchFamily="18" charset="0"/>
                <a:cs typeface="Times New Roman" pitchFamily="18" charset="0"/>
              </a:rPr>
              <a:t>Samudragupta</a:t>
            </a:r>
            <a:r>
              <a:rPr lang="en-US" dirty="0">
                <a:solidFill>
                  <a:schemeClr val="tx1"/>
                </a:solidFill>
                <a:latin typeface="Times New Roman" pitchFamily="18" charset="0"/>
                <a:cs typeface="Times New Roman" pitchFamily="18" charset="0"/>
              </a:rPr>
              <a:t> as his successor.</a:t>
            </a:r>
          </a:p>
          <a:p>
            <a:pPr algn="just">
              <a:spcBef>
                <a:spcPts val="0"/>
              </a:spcBef>
            </a:pPr>
            <a:r>
              <a:rPr lang="en-US" b="1" i="1" dirty="0">
                <a:solidFill>
                  <a:schemeClr val="tx1"/>
                </a:solidFill>
                <a:latin typeface="Times New Roman" pitchFamily="18" charset="0"/>
                <a:cs typeface="Times New Roman" pitchFamily="18" charset="0"/>
              </a:rPr>
              <a:t>Order of </a:t>
            </a:r>
            <a:r>
              <a:rPr lang="en-US" b="1" i="1" dirty="0" smtClean="0">
                <a:solidFill>
                  <a:schemeClr val="tx1"/>
                </a:solidFill>
                <a:latin typeface="Times New Roman" pitchFamily="18" charset="0"/>
                <a:cs typeface="Times New Roman" pitchFamily="18" charset="0"/>
              </a:rPr>
              <a:t>Kings:  </a:t>
            </a:r>
            <a:r>
              <a:rPr lang="en-US" dirty="0" smtClean="0">
                <a:solidFill>
                  <a:schemeClr val="tx1"/>
                </a:solidFill>
                <a:latin typeface="Times New Roman" pitchFamily="18" charset="0"/>
                <a:cs typeface="Times New Roman" pitchFamily="18" charset="0"/>
              </a:rPr>
              <a:t>Maharaja </a:t>
            </a:r>
            <a:r>
              <a:rPr lang="en-US" dirty="0" err="1" smtClean="0">
                <a:solidFill>
                  <a:schemeClr val="tx1"/>
                </a:solidFill>
                <a:latin typeface="Times New Roman" pitchFamily="18" charset="0"/>
                <a:cs typeface="Times New Roman" pitchFamily="18" charset="0"/>
              </a:rPr>
              <a:t>Srigupta</a:t>
            </a:r>
            <a:r>
              <a:rPr lang="en-US" dirty="0" smtClean="0">
                <a:solidFill>
                  <a:schemeClr val="tx1"/>
                </a:solidFill>
                <a:latin typeface="Times New Roman" pitchFamily="18" charset="0"/>
                <a:cs typeface="Times New Roman" pitchFamily="18" charset="0"/>
              </a:rPr>
              <a:t>, Maharaja </a:t>
            </a:r>
            <a:r>
              <a:rPr lang="en-US" dirty="0" err="1">
                <a:solidFill>
                  <a:schemeClr val="tx1"/>
                </a:solidFill>
                <a:latin typeface="Times New Roman" pitchFamily="18" charset="0"/>
                <a:cs typeface="Times New Roman" pitchFamily="18" charset="0"/>
              </a:rPr>
              <a:t>Ghatotkacha</a:t>
            </a:r>
            <a:r>
              <a:rPr lang="en-US" dirty="0">
                <a:solidFill>
                  <a:schemeClr val="tx1"/>
                </a:solidFill>
                <a:latin typeface="Times New Roman" pitchFamily="18" charset="0"/>
                <a:cs typeface="Times New Roman" pitchFamily="18" charset="0"/>
              </a:rPr>
              <a:t> </a:t>
            </a:r>
            <a:r>
              <a:rPr lang="en-US" dirty="0" smtClean="0">
                <a:solidFill>
                  <a:schemeClr val="tx1"/>
                </a:solidFill>
                <a:latin typeface="Times New Roman" pitchFamily="18" charset="0"/>
                <a:cs typeface="Times New Roman" pitchFamily="18" charset="0"/>
              </a:rPr>
              <a:t>Gupta, </a:t>
            </a:r>
            <a:r>
              <a:rPr lang="en-US" dirty="0" err="1" smtClean="0">
                <a:solidFill>
                  <a:schemeClr val="tx1"/>
                </a:solidFill>
                <a:latin typeface="Times New Roman" pitchFamily="18" charset="0"/>
                <a:cs typeface="Times New Roman" pitchFamily="18" charset="0"/>
              </a:rPr>
              <a:t>Maharajadhiraja</a:t>
            </a:r>
            <a:r>
              <a:rPr lang="en-US" dirty="0" smtClean="0">
                <a:solidFill>
                  <a:schemeClr val="tx1"/>
                </a:solidFill>
                <a:latin typeface="Times New Roman" pitchFamily="18" charset="0"/>
                <a:cs typeface="Times New Roman" pitchFamily="18" charset="0"/>
              </a:rPr>
              <a:t> I Chandragupta, </a:t>
            </a:r>
            <a:r>
              <a:rPr lang="en-US" dirty="0" err="1" smtClean="0">
                <a:solidFill>
                  <a:schemeClr val="tx1"/>
                </a:solidFill>
                <a:latin typeface="Times New Roman" pitchFamily="18" charset="0"/>
                <a:cs typeface="Times New Roman" pitchFamily="18" charset="0"/>
              </a:rPr>
              <a:t>Samudragupta</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Ramagupta</a:t>
            </a:r>
            <a:r>
              <a:rPr lang="en-US" dirty="0" smtClean="0">
                <a:solidFill>
                  <a:schemeClr val="tx1"/>
                </a:solidFill>
                <a:latin typeface="Times New Roman" pitchFamily="18" charset="0"/>
                <a:cs typeface="Times New Roman" pitchFamily="18" charset="0"/>
              </a:rPr>
              <a:t>, Chandragupta </a:t>
            </a:r>
            <a:r>
              <a:rPr lang="en-US" dirty="0">
                <a:solidFill>
                  <a:schemeClr val="tx1"/>
                </a:solidFill>
                <a:latin typeface="Times New Roman" pitchFamily="18" charset="0"/>
                <a:cs typeface="Times New Roman" pitchFamily="18" charset="0"/>
              </a:rPr>
              <a:t>(II</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Kumaragupta</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Skandagupta</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Purugupta</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Buddhagupta</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Narasimha</a:t>
            </a:r>
            <a:r>
              <a:rPr lang="en-US" dirty="0" smtClean="0">
                <a:solidFill>
                  <a:schemeClr val="tx1"/>
                </a:solidFill>
                <a:latin typeface="Times New Roman" pitchFamily="18" charset="0"/>
                <a:cs typeface="Times New Roman" pitchFamily="18" charset="0"/>
              </a:rPr>
              <a:t> Gupta, III </a:t>
            </a:r>
            <a:r>
              <a:rPr lang="en-US" dirty="0" err="1" smtClean="0">
                <a:solidFill>
                  <a:schemeClr val="tx1"/>
                </a:solidFill>
                <a:latin typeface="Times New Roman" pitchFamily="18" charset="0"/>
                <a:cs typeface="Times New Roman" pitchFamily="18" charset="0"/>
              </a:rPr>
              <a:t>Kumaragupta</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Vishnugupta</a:t>
            </a:r>
            <a:endParaRPr lang="en-US" dirty="0">
              <a:solidFill>
                <a:schemeClr val="tx1"/>
              </a:solidFill>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1571131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309" y="720436"/>
            <a:ext cx="8645236" cy="962236"/>
          </a:xfrm>
        </p:spPr>
        <p:txBody>
          <a:bodyPr>
            <a:normAutofit/>
          </a:bodyPr>
          <a:lstStyle/>
          <a:p>
            <a:pPr algn="ctr"/>
            <a:r>
              <a:rPr lang="en-US" sz="3200" b="1" dirty="0" smtClean="0">
                <a:solidFill>
                  <a:srgbClr val="C00000"/>
                </a:solidFill>
                <a:latin typeface="Times New Roman" pitchFamily="18" charset="0"/>
                <a:cs typeface="Times New Roman" pitchFamily="18" charset="0"/>
              </a:rPr>
              <a:t>DISCUSSION CONTENTS</a:t>
            </a:r>
            <a:endParaRPr lang="en-US" sz="3200" dirty="0"/>
          </a:p>
        </p:txBody>
      </p:sp>
      <p:sp>
        <p:nvSpPr>
          <p:cNvPr id="3" name="Content Placeholder 2"/>
          <p:cNvSpPr>
            <a:spLocks noGrp="1"/>
          </p:cNvSpPr>
          <p:nvPr>
            <p:ph idx="1"/>
          </p:nvPr>
        </p:nvSpPr>
        <p:spPr>
          <a:xfrm>
            <a:off x="637309" y="1682673"/>
            <a:ext cx="8672946" cy="3956127"/>
          </a:xfrm>
        </p:spPr>
        <p:txBody>
          <a:bodyPr>
            <a:normAutofit/>
          </a:bodyPr>
          <a:lstStyle/>
          <a:p>
            <a:pPr>
              <a:lnSpc>
                <a:spcPct val="90000"/>
              </a:lnSpc>
              <a:spcBef>
                <a:spcPts val="0"/>
              </a:spcBef>
            </a:pPr>
            <a:r>
              <a:rPr lang="en-US" dirty="0" smtClean="0">
                <a:solidFill>
                  <a:schemeClr val="tx1"/>
                </a:solidFill>
                <a:latin typeface="Times New Roman" pitchFamily="18" charset="0"/>
                <a:cs typeface="Times New Roman" pitchFamily="18" charset="0"/>
              </a:rPr>
              <a:t>What is Race?</a:t>
            </a:r>
          </a:p>
          <a:p>
            <a:pPr>
              <a:lnSpc>
                <a:spcPct val="90000"/>
              </a:lnSpc>
              <a:spcBef>
                <a:spcPts val="0"/>
              </a:spcBef>
            </a:pPr>
            <a:r>
              <a:rPr lang="en-US" dirty="0" smtClean="0">
                <a:solidFill>
                  <a:schemeClr val="tx1"/>
                </a:solidFill>
                <a:latin typeface="Times New Roman" pitchFamily="18" charset="0"/>
                <a:cs typeface="Times New Roman" pitchFamily="18" charset="0"/>
              </a:rPr>
              <a:t>Negrito</a:t>
            </a:r>
            <a:r>
              <a:rPr lang="en-US" dirty="0" smtClean="0">
                <a:solidFill>
                  <a:schemeClr val="tx1"/>
                </a:solidFill>
                <a:latin typeface="Times New Roman" pitchFamily="18" charset="0"/>
                <a:cs typeface="Times New Roman" pitchFamily="18" charset="0"/>
              </a:rPr>
              <a:t>, Austro-Asiatic people, </a:t>
            </a:r>
            <a:r>
              <a:rPr lang="en-US" dirty="0" err="1" smtClean="0">
                <a:solidFill>
                  <a:schemeClr val="tx1"/>
                </a:solidFill>
                <a:latin typeface="Times New Roman" pitchFamily="18" charset="0"/>
                <a:cs typeface="Times New Roman" pitchFamily="18" charset="0"/>
              </a:rPr>
              <a:t>Mongoloidt</a:t>
            </a:r>
            <a:r>
              <a:rPr lang="en-US" dirty="0">
                <a:solidFill>
                  <a:schemeClr val="tx1"/>
                </a:solidFill>
                <a:latin typeface="Times New Roman" panose="02020603050405020304" pitchFamily="18" charset="0"/>
                <a:cs typeface="Times New Roman" panose="02020603050405020304" pitchFamily="18" charset="0"/>
              </a:rPr>
              <a:t>, Dravidian, Aryans, Others</a:t>
            </a:r>
          </a:p>
          <a:p>
            <a:pPr>
              <a:lnSpc>
                <a:spcPct val="90000"/>
              </a:lnSpc>
              <a:spcBef>
                <a:spcPts val="0"/>
              </a:spcBef>
            </a:pPr>
            <a:r>
              <a:rPr lang="en-US" dirty="0" smtClean="0">
                <a:solidFill>
                  <a:schemeClr val="tx1"/>
                </a:solidFill>
                <a:latin typeface="Times New Roman" pitchFamily="18" charset="0"/>
                <a:cs typeface="Times New Roman" pitchFamily="18" charset="0"/>
              </a:rPr>
              <a:t>Origin </a:t>
            </a:r>
            <a:r>
              <a:rPr lang="en-US" dirty="0">
                <a:solidFill>
                  <a:schemeClr val="tx1"/>
                </a:solidFill>
                <a:latin typeface="Times New Roman" pitchFamily="18" charset="0"/>
                <a:cs typeface="Times New Roman" pitchFamily="18" charset="0"/>
              </a:rPr>
              <a:t>of </a:t>
            </a:r>
            <a:r>
              <a:rPr lang="en-US" dirty="0" err="1">
                <a:solidFill>
                  <a:schemeClr val="tx1"/>
                </a:solidFill>
                <a:latin typeface="Times New Roman" pitchFamily="18" charset="0"/>
                <a:cs typeface="Times New Roman" pitchFamily="18" charset="0"/>
              </a:rPr>
              <a:t>Bangali</a:t>
            </a:r>
            <a:r>
              <a:rPr lang="en-US" dirty="0">
                <a:solidFill>
                  <a:schemeClr val="tx1"/>
                </a:solidFill>
                <a:latin typeface="Times New Roman" pitchFamily="18" charset="0"/>
                <a:cs typeface="Times New Roman" pitchFamily="18" charset="0"/>
              </a:rPr>
              <a:t> Nation</a:t>
            </a:r>
          </a:p>
          <a:p>
            <a:pPr>
              <a:lnSpc>
                <a:spcPct val="90000"/>
              </a:lnSpc>
              <a:spcBef>
                <a:spcPts val="0"/>
              </a:spcBef>
            </a:pPr>
            <a:r>
              <a:rPr lang="en-US" dirty="0" smtClean="0">
                <a:solidFill>
                  <a:schemeClr val="tx1"/>
                </a:solidFill>
                <a:latin typeface="Times New Roman" pitchFamily="18" charset="0"/>
                <a:cs typeface="Times New Roman" pitchFamily="18" charset="0"/>
              </a:rPr>
              <a:t>Bengal </a:t>
            </a:r>
            <a:r>
              <a:rPr lang="en-US" dirty="0">
                <a:solidFill>
                  <a:schemeClr val="tx1"/>
                </a:solidFill>
                <a:latin typeface="Times New Roman" pitchFamily="18" charset="0"/>
                <a:cs typeface="Times New Roman" pitchFamily="18" charset="0"/>
              </a:rPr>
              <a:t>during the Age of </a:t>
            </a:r>
            <a:r>
              <a:rPr lang="en-US" dirty="0" err="1">
                <a:solidFill>
                  <a:schemeClr val="tx1"/>
                </a:solidFill>
                <a:latin typeface="Times New Roman" pitchFamily="18" charset="0"/>
                <a:cs typeface="Times New Roman" pitchFamily="18" charset="0"/>
              </a:rPr>
              <a:t>Mauryan</a:t>
            </a:r>
            <a:r>
              <a:rPr lang="en-US" dirty="0">
                <a:solidFill>
                  <a:schemeClr val="tx1"/>
                </a:solidFill>
                <a:latin typeface="Times New Roman" pitchFamily="18" charset="0"/>
                <a:cs typeface="Times New Roman" pitchFamily="18" charset="0"/>
              </a:rPr>
              <a:t> Empire </a:t>
            </a:r>
            <a:r>
              <a:rPr lang="en-US" dirty="0" smtClean="0">
                <a:solidFill>
                  <a:schemeClr val="tx1"/>
                </a:solidFill>
                <a:latin typeface="Times New Roman" pitchFamily="18" charset="0"/>
                <a:cs typeface="Times New Roman" pitchFamily="18" charset="0"/>
              </a:rPr>
              <a:t>(</a:t>
            </a:r>
            <a:r>
              <a:rPr lang="en-US" dirty="0">
                <a:solidFill>
                  <a:schemeClr val="tx1"/>
                </a:solidFill>
                <a:latin typeface="Times New Roman" pitchFamily="18" charset="0"/>
                <a:cs typeface="Times New Roman" pitchFamily="18" charset="0"/>
              </a:rPr>
              <a:t>324 BC to 186 </a:t>
            </a:r>
            <a:r>
              <a:rPr lang="en-US" dirty="0" smtClean="0">
                <a:solidFill>
                  <a:schemeClr val="tx1"/>
                </a:solidFill>
                <a:latin typeface="Times New Roman" pitchFamily="18" charset="0"/>
                <a:cs typeface="Times New Roman" pitchFamily="18" charset="0"/>
              </a:rPr>
              <a:t>AD) </a:t>
            </a:r>
          </a:p>
          <a:p>
            <a:pPr algn="just">
              <a:lnSpc>
                <a:spcPct val="90000"/>
              </a:lnSpc>
              <a:spcBef>
                <a:spcPts val="0"/>
              </a:spcBef>
            </a:pPr>
            <a:r>
              <a:rPr lang="en-US" dirty="0" smtClean="0">
                <a:solidFill>
                  <a:schemeClr val="tx1"/>
                </a:solidFill>
                <a:latin typeface="Times New Roman" pitchFamily="18" charset="0"/>
                <a:cs typeface="Times New Roman" pitchFamily="18" charset="0"/>
              </a:rPr>
              <a:t>Bengal during the Age of Gupta Period approximately </a:t>
            </a:r>
            <a:r>
              <a:rPr lang="en-US" dirty="0">
                <a:solidFill>
                  <a:schemeClr val="tx1"/>
                </a:solidFill>
                <a:latin typeface="Times New Roman" pitchFamily="18" charset="0"/>
                <a:cs typeface="Times New Roman" pitchFamily="18" charset="0"/>
              </a:rPr>
              <a:t>319 to </a:t>
            </a:r>
            <a:r>
              <a:rPr lang="en-US" dirty="0" smtClean="0">
                <a:solidFill>
                  <a:schemeClr val="tx1"/>
                </a:solidFill>
                <a:latin typeface="Times New Roman" pitchFamily="18" charset="0"/>
                <a:cs typeface="Times New Roman" pitchFamily="18" charset="0"/>
              </a:rPr>
              <a:t>467AD</a:t>
            </a:r>
          </a:p>
          <a:p>
            <a:pPr algn="just">
              <a:lnSpc>
                <a:spcPct val="90000"/>
              </a:lnSpc>
              <a:spcBef>
                <a:spcPts val="0"/>
              </a:spcBef>
            </a:pPr>
            <a:r>
              <a:rPr lang="en-US" dirty="0" smtClean="0">
                <a:solidFill>
                  <a:schemeClr val="tx1"/>
                </a:solidFill>
                <a:latin typeface="Times New Roman" pitchFamily="18" charset="0"/>
                <a:cs typeface="Times New Roman" pitchFamily="18" charset="0"/>
              </a:rPr>
              <a:t>The </a:t>
            </a:r>
            <a:r>
              <a:rPr lang="en-US" dirty="0">
                <a:solidFill>
                  <a:schemeClr val="tx1"/>
                </a:solidFill>
                <a:latin typeface="Times New Roman" pitchFamily="18" charset="0"/>
                <a:cs typeface="Times New Roman" pitchFamily="18" charset="0"/>
              </a:rPr>
              <a:t>independent Kingdom of </a:t>
            </a:r>
            <a:r>
              <a:rPr lang="en-US" dirty="0" err="1">
                <a:solidFill>
                  <a:schemeClr val="tx1"/>
                </a:solidFill>
                <a:latin typeface="Times New Roman" pitchFamily="18" charset="0"/>
                <a:cs typeface="Times New Roman" pitchFamily="18" charset="0"/>
              </a:rPr>
              <a:t>Banga</a:t>
            </a:r>
            <a:r>
              <a:rPr lang="en-US" dirty="0">
                <a:solidFill>
                  <a:schemeClr val="tx1"/>
                </a:solidFill>
                <a:latin typeface="Times New Roman" pitchFamily="18" charset="0"/>
                <a:cs typeface="Times New Roman" pitchFamily="18" charset="0"/>
              </a:rPr>
              <a:t> </a:t>
            </a:r>
          </a:p>
          <a:p>
            <a:pPr algn="just">
              <a:lnSpc>
                <a:spcPct val="90000"/>
              </a:lnSpc>
              <a:spcBef>
                <a:spcPts val="0"/>
              </a:spcBef>
            </a:pPr>
            <a:r>
              <a:rPr lang="en-US" dirty="0" smtClean="0">
                <a:solidFill>
                  <a:schemeClr val="tx1"/>
                </a:solidFill>
                <a:latin typeface="Times New Roman" pitchFamily="18" charset="0"/>
                <a:cs typeface="Times New Roman" pitchFamily="18" charset="0"/>
              </a:rPr>
              <a:t>The </a:t>
            </a:r>
            <a:r>
              <a:rPr lang="en-US" dirty="0">
                <a:solidFill>
                  <a:schemeClr val="tx1"/>
                </a:solidFill>
                <a:latin typeface="Times New Roman" pitchFamily="18" charset="0"/>
                <a:cs typeface="Times New Roman" pitchFamily="18" charset="0"/>
              </a:rPr>
              <a:t>rise of Gowda under the leadership of Shashank </a:t>
            </a:r>
            <a:endParaRPr lang="en-US" dirty="0" smtClean="0">
              <a:solidFill>
                <a:schemeClr val="tx1"/>
              </a:solidFill>
              <a:latin typeface="Times New Roman" pitchFamily="18" charset="0"/>
              <a:cs typeface="Times New Roman" pitchFamily="18" charset="0"/>
            </a:endParaRPr>
          </a:p>
          <a:p>
            <a:pPr algn="just">
              <a:lnSpc>
                <a:spcPct val="90000"/>
              </a:lnSpc>
              <a:spcBef>
                <a:spcPts val="0"/>
              </a:spcBef>
            </a:pPr>
            <a:r>
              <a:rPr lang="en-US" dirty="0" err="1" smtClean="0">
                <a:solidFill>
                  <a:schemeClr val="tx1"/>
                </a:solidFill>
                <a:latin typeface="Times New Roman" pitchFamily="18" charset="0"/>
                <a:cs typeface="Times New Roman" pitchFamily="18" charset="0"/>
              </a:rPr>
              <a:t>Matsyanyayams</a:t>
            </a:r>
            <a:endParaRPr lang="en-US"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9512216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600" b="1" dirty="0" smtClean="0">
                <a:solidFill>
                  <a:srgbClr val="C00000"/>
                </a:solidFill>
                <a:latin typeface="Times New Roman" pitchFamily="18" charset="0"/>
                <a:cs typeface="Times New Roman" pitchFamily="18" charset="0"/>
              </a:rPr>
              <a:t>BENGAL DURING THE AGE OF GUPTA PERIOD APPROXIMATELY 319 TO 467AD</a:t>
            </a:r>
            <a:endParaRPr lang="en-US" sz="3600" dirty="0"/>
          </a:p>
        </p:txBody>
      </p:sp>
      <p:sp>
        <p:nvSpPr>
          <p:cNvPr id="3" name="Content Placeholder 2"/>
          <p:cNvSpPr>
            <a:spLocks noGrp="1"/>
          </p:cNvSpPr>
          <p:nvPr>
            <p:ph idx="1"/>
          </p:nvPr>
        </p:nvSpPr>
        <p:spPr>
          <a:xfrm>
            <a:off x="677334" y="1758807"/>
            <a:ext cx="8596668" cy="3880773"/>
          </a:xfrm>
        </p:spPr>
        <p:txBody>
          <a:bodyPr>
            <a:normAutofit fontScale="92500" lnSpcReduction="20000"/>
          </a:bodyPr>
          <a:lstStyle/>
          <a:p>
            <a:pPr algn="just">
              <a:spcBef>
                <a:spcPts val="0"/>
              </a:spcBef>
            </a:pPr>
            <a:r>
              <a:rPr lang="en-US" b="1" dirty="0" smtClean="0">
                <a:solidFill>
                  <a:schemeClr val="tx1"/>
                </a:solidFill>
                <a:latin typeface="Times New Roman" pitchFamily="18" charset="0"/>
                <a:cs typeface="Times New Roman" pitchFamily="18" charset="0"/>
              </a:rPr>
              <a:t>India's Napoleon </a:t>
            </a:r>
            <a:r>
              <a:rPr lang="en-US" b="1" dirty="0" err="1" smtClean="0">
                <a:solidFill>
                  <a:schemeClr val="tx1"/>
                </a:solidFill>
                <a:latin typeface="Times New Roman" pitchFamily="18" charset="0"/>
                <a:cs typeface="Times New Roman" pitchFamily="18" charset="0"/>
              </a:rPr>
              <a:t>Samudragupta</a:t>
            </a:r>
            <a:endParaRPr lang="en-US" b="1" dirty="0" smtClean="0">
              <a:solidFill>
                <a:schemeClr val="tx1"/>
              </a:solidFill>
              <a:latin typeface="Times New Roman" pitchFamily="18" charset="0"/>
              <a:cs typeface="Times New Roman" pitchFamily="18" charset="0"/>
            </a:endParaRPr>
          </a:p>
          <a:p>
            <a:pPr algn="just">
              <a:spcBef>
                <a:spcPts val="0"/>
              </a:spcBef>
            </a:pPr>
            <a:r>
              <a:rPr lang="en-US" dirty="0" smtClean="0">
                <a:solidFill>
                  <a:schemeClr val="tx1"/>
                </a:solidFill>
                <a:latin typeface="Times New Roman" pitchFamily="18" charset="0"/>
                <a:cs typeface="Times New Roman" pitchFamily="18" charset="0"/>
              </a:rPr>
              <a:t>After the fall of the </a:t>
            </a:r>
            <a:r>
              <a:rPr lang="en-US" dirty="0" err="1" smtClean="0">
                <a:solidFill>
                  <a:schemeClr val="tx1"/>
                </a:solidFill>
                <a:latin typeface="Times New Roman" pitchFamily="18" charset="0"/>
                <a:cs typeface="Times New Roman" pitchFamily="18" charset="0"/>
              </a:rPr>
              <a:t>Maurya</a:t>
            </a:r>
            <a:r>
              <a:rPr lang="en-US" dirty="0" smtClean="0">
                <a:solidFill>
                  <a:schemeClr val="tx1"/>
                </a:solidFill>
                <a:latin typeface="Times New Roman" pitchFamily="18" charset="0"/>
                <a:cs typeface="Times New Roman" pitchFamily="18" charset="0"/>
              </a:rPr>
              <a:t> Empire, </a:t>
            </a:r>
            <a:r>
              <a:rPr lang="en-US" dirty="0" err="1" smtClean="0">
                <a:solidFill>
                  <a:schemeClr val="tx1"/>
                </a:solidFill>
                <a:latin typeface="Times New Roman" pitchFamily="18" charset="0"/>
                <a:cs typeface="Times New Roman" pitchFamily="18" charset="0"/>
              </a:rPr>
              <a:t>Samudragupta</a:t>
            </a:r>
            <a:r>
              <a:rPr lang="en-US" dirty="0" smtClean="0">
                <a:solidFill>
                  <a:schemeClr val="tx1"/>
                </a:solidFill>
                <a:latin typeface="Times New Roman" pitchFamily="18" charset="0"/>
                <a:cs typeface="Times New Roman" pitchFamily="18" charset="0"/>
              </a:rPr>
              <a:t> established a sovereign power over the whole of India. Smith called him the 'Napoleon of India', noting the scale of his military campaigns and the extent of his state dominance. </a:t>
            </a:r>
            <a:r>
              <a:rPr lang="en-US" dirty="0" err="1" smtClean="0">
                <a:solidFill>
                  <a:schemeClr val="tx1"/>
                </a:solidFill>
                <a:latin typeface="Times New Roman" pitchFamily="18" charset="0"/>
                <a:cs typeface="Times New Roman" pitchFamily="18" charset="0"/>
              </a:rPr>
              <a:t>Samudragupta</a:t>
            </a:r>
            <a:r>
              <a:rPr lang="en-US" dirty="0" smtClean="0">
                <a:solidFill>
                  <a:schemeClr val="tx1"/>
                </a:solidFill>
                <a:latin typeface="Times New Roman" pitchFamily="18" charset="0"/>
                <a:cs typeface="Times New Roman" pitchFamily="18" charset="0"/>
              </a:rPr>
              <a:t> was born to Chandragupta I's concubine </a:t>
            </a:r>
            <a:r>
              <a:rPr lang="en-US" dirty="0" err="1" smtClean="0">
                <a:solidFill>
                  <a:schemeClr val="tx1"/>
                </a:solidFill>
                <a:latin typeface="Times New Roman" pitchFamily="18" charset="0"/>
                <a:cs typeface="Times New Roman" pitchFamily="18" charset="0"/>
              </a:rPr>
              <a:t>Kumaradevi</a:t>
            </a:r>
            <a:r>
              <a:rPr lang="en-US" dirty="0" smtClean="0">
                <a:solidFill>
                  <a:schemeClr val="tx1"/>
                </a:solidFill>
                <a:latin typeface="Times New Roman" pitchFamily="18" charset="0"/>
                <a:cs typeface="Times New Roman" pitchFamily="18" charset="0"/>
              </a:rPr>
              <a:t>.</a:t>
            </a:r>
          </a:p>
          <a:p>
            <a:pPr algn="just">
              <a:spcBef>
                <a:spcPts val="0"/>
              </a:spcBef>
            </a:pPr>
            <a:r>
              <a:rPr lang="en-US" dirty="0" smtClean="0">
                <a:solidFill>
                  <a:schemeClr val="tx1"/>
                </a:solidFill>
                <a:latin typeface="Times New Roman" pitchFamily="18" charset="0"/>
                <a:cs typeface="Times New Roman" pitchFamily="18" charset="0"/>
              </a:rPr>
              <a:t>Some time after 320 AD he declared himself the successor of his father and ascended the throne. He was a Brahmin. His empire extended to the Himalayas in the north, the Narmada in the south, the Yamuna and Chambal rivers in the west and the Brahmaputra river in the east. </a:t>
            </a:r>
            <a:r>
              <a:rPr lang="en-US" dirty="0" err="1" smtClean="0">
                <a:solidFill>
                  <a:schemeClr val="tx1"/>
                </a:solidFill>
                <a:latin typeface="Times New Roman" pitchFamily="18" charset="0"/>
                <a:cs typeface="Times New Roman" pitchFamily="18" charset="0"/>
              </a:rPr>
              <a:t>Samudragupta</a:t>
            </a:r>
            <a:r>
              <a:rPr lang="en-US" dirty="0" smtClean="0">
                <a:solidFill>
                  <a:schemeClr val="tx1"/>
                </a:solidFill>
                <a:latin typeface="Times New Roman" pitchFamily="18" charset="0"/>
                <a:cs typeface="Times New Roman" pitchFamily="18" charset="0"/>
              </a:rPr>
              <a:t> was not only a warrior or an expanding emperor, but he was also an engineer, a suave, a skilled ruler and a musician. He was the first to issue fully Indian coins. His artful gold coins are the glory of the Gupta period. </a:t>
            </a:r>
            <a:r>
              <a:rPr lang="en-US" dirty="0" err="1" smtClean="0">
                <a:solidFill>
                  <a:schemeClr val="tx1"/>
                </a:solidFill>
                <a:latin typeface="Times New Roman" pitchFamily="18" charset="0"/>
                <a:cs typeface="Times New Roman" pitchFamily="18" charset="0"/>
              </a:rPr>
              <a:t>Samudragupta</a:t>
            </a:r>
            <a:r>
              <a:rPr lang="en-US" dirty="0" smtClean="0">
                <a:solidFill>
                  <a:schemeClr val="tx1"/>
                </a:solidFill>
                <a:latin typeface="Times New Roman" pitchFamily="18" charset="0"/>
                <a:cs typeface="Times New Roman" pitchFamily="18" charset="0"/>
              </a:rPr>
              <a:t> was succeeded by his first son </a:t>
            </a:r>
            <a:r>
              <a:rPr lang="en-US" dirty="0" err="1" smtClean="0">
                <a:solidFill>
                  <a:schemeClr val="tx1"/>
                </a:solidFill>
                <a:latin typeface="Times New Roman" pitchFamily="18" charset="0"/>
                <a:cs typeface="Times New Roman" pitchFamily="18" charset="0"/>
              </a:rPr>
              <a:t>Ramagupta</a:t>
            </a:r>
            <a:r>
              <a:rPr lang="en-US" dirty="0" smtClean="0">
                <a:solidFill>
                  <a:schemeClr val="tx1"/>
                </a:solidFill>
                <a:latin typeface="Times New Roman" pitchFamily="18" charset="0"/>
                <a:cs typeface="Times New Roman" pitchFamily="18" charset="0"/>
              </a:rPr>
              <a:t>.</a:t>
            </a:r>
          </a:p>
          <a:p>
            <a:pPr algn="just">
              <a:spcBef>
                <a:spcPts val="0"/>
              </a:spcBef>
            </a:pPr>
            <a:r>
              <a:rPr lang="en-US" b="1" i="1" dirty="0" smtClean="0">
                <a:solidFill>
                  <a:schemeClr val="tx1"/>
                </a:solidFill>
                <a:latin typeface="Times New Roman" pitchFamily="18" charset="0"/>
                <a:cs typeface="Times New Roman" pitchFamily="18" charset="0"/>
              </a:rPr>
              <a:t>Chandragupta </a:t>
            </a:r>
            <a:r>
              <a:rPr lang="en-US" b="1" i="1" dirty="0">
                <a:solidFill>
                  <a:schemeClr val="tx1"/>
                </a:solidFill>
                <a:latin typeface="Times New Roman" pitchFamily="18" charset="0"/>
                <a:cs typeface="Times New Roman" pitchFamily="18" charset="0"/>
              </a:rPr>
              <a:t>II or </a:t>
            </a:r>
            <a:r>
              <a:rPr lang="en-US" b="1" i="1" dirty="0" err="1" smtClean="0">
                <a:solidFill>
                  <a:schemeClr val="tx1"/>
                </a:solidFill>
                <a:latin typeface="Times New Roman" pitchFamily="18" charset="0"/>
                <a:cs typeface="Times New Roman" pitchFamily="18" charset="0"/>
              </a:rPr>
              <a:t>Vikramadityass</a:t>
            </a:r>
            <a:endParaRPr lang="en-US" b="1" i="1" dirty="0">
              <a:solidFill>
                <a:schemeClr val="tx1"/>
              </a:solidFill>
              <a:latin typeface="Times New Roman" pitchFamily="18" charset="0"/>
              <a:cs typeface="Times New Roman" pitchFamily="18" charset="0"/>
            </a:endParaRPr>
          </a:p>
          <a:p>
            <a:pPr algn="just">
              <a:spcBef>
                <a:spcPts val="0"/>
              </a:spcBef>
            </a:pPr>
            <a:r>
              <a:rPr lang="en-US" dirty="0" err="1">
                <a:solidFill>
                  <a:schemeClr val="tx1"/>
                </a:solidFill>
                <a:latin typeface="Times New Roman" pitchFamily="18" charset="0"/>
                <a:cs typeface="Times New Roman" pitchFamily="18" charset="0"/>
              </a:rPr>
              <a:t>Ramagupta</a:t>
            </a:r>
            <a:r>
              <a:rPr lang="en-US" dirty="0">
                <a:solidFill>
                  <a:schemeClr val="tx1"/>
                </a:solidFill>
                <a:latin typeface="Times New Roman" pitchFamily="18" charset="0"/>
                <a:cs typeface="Times New Roman" pitchFamily="18" charset="0"/>
              </a:rPr>
              <a:t> was an incompetent ruler. Then Chandragupta II or </a:t>
            </a:r>
            <a:r>
              <a:rPr lang="en-US" dirty="0" err="1">
                <a:solidFill>
                  <a:schemeClr val="tx1"/>
                </a:solidFill>
                <a:latin typeface="Times New Roman" pitchFamily="18" charset="0"/>
                <a:cs typeface="Times New Roman" pitchFamily="18" charset="0"/>
              </a:rPr>
              <a:t>Vikramaditya</a:t>
            </a:r>
            <a:r>
              <a:rPr lang="en-US" dirty="0">
                <a:solidFill>
                  <a:schemeClr val="tx1"/>
                </a:solidFill>
                <a:latin typeface="Times New Roman" pitchFamily="18" charset="0"/>
                <a:cs typeface="Times New Roman" pitchFamily="18" charset="0"/>
              </a:rPr>
              <a:t> ascended the throne in 380 AD and passed away in 413 AD. </a:t>
            </a:r>
            <a:r>
              <a:rPr lang="en-US" dirty="0" err="1">
                <a:solidFill>
                  <a:schemeClr val="tx1"/>
                </a:solidFill>
                <a:latin typeface="Times New Roman" pitchFamily="18" charset="0"/>
                <a:cs typeface="Times New Roman" pitchFamily="18" charset="0"/>
              </a:rPr>
              <a:t>Vikramaditya</a:t>
            </a:r>
            <a:r>
              <a:rPr lang="en-US" dirty="0">
                <a:solidFill>
                  <a:schemeClr val="tx1"/>
                </a:solidFill>
                <a:latin typeface="Times New Roman" pitchFamily="18" charset="0"/>
                <a:cs typeface="Times New Roman" pitchFamily="18" charset="0"/>
              </a:rPr>
              <a:t> was a warrior and an efficient ruler. He conquered Punjab, Mathura and later the </a:t>
            </a:r>
            <a:r>
              <a:rPr lang="en-US" dirty="0" err="1">
                <a:solidFill>
                  <a:schemeClr val="tx1"/>
                </a:solidFill>
                <a:latin typeface="Times New Roman" pitchFamily="18" charset="0"/>
                <a:cs typeface="Times New Roman" pitchFamily="18" charset="0"/>
              </a:rPr>
              <a:t>Shaka</a:t>
            </a:r>
            <a:r>
              <a:rPr lang="en-US" dirty="0">
                <a:solidFill>
                  <a:schemeClr val="tx1"/>
                </a:solidFill>
                <a:latin typeface="Times New Roman" pitchFamily="18" charset="0"/>
                <a:cs typeface="Times New Roman" pitchFamily="18" charset="0"/>
              </a:rPr>
              <a:t> kingdom of </a:t>
            </a:r>
            <a:r>
              <a:rPr lang="en-US" dirty="0" err="1">
                <a:solidFill>
                  <a:schemeClr val="tx1"/>
                </a:solidFill>
                <a:latin typeface="Times New Roman" pitchFamily="18" charset="0"/>
                <a:cs typeface="Times New Roman" pitchFamily="18" charset="0"/>
              </a:rPr>
              <a:t>Malab</a:t>
            </a:r>
            <a:r>
              <a:rPr lang="en-US" dirty="0">
                <a:solidFill>
                  <a:schemeClr val="tx1"/>
                </a:solidFill>
                <a:latin typeface="Times New Roman" pitchFamily="18" charset="0"/>
                <a:cs typeface="Times New Roman" pitchFamily="18" charset="0"/>
              </a:rPr>
              <a:t> and </a:t>
            </a:r>
            <a:r>
              <a:rPr lang="en-US" dirty="0" err="1">
                <a:solidFill>
                  <a:schemeClr val="tx1"/>
                </a:solidFill>
                <a:latin typeface="Times New Roman" pitchFamily="18" charset="0"/>
                <a:cs typeface="Times New Roman" pitchFamily="18" charset="0"/>
              </a:rPr>
              <a:t>Gurjars</a:t>
            </a:r>
            <a:r>
              <a:rPr lang="en-US" dirty="0">
                <a:solidFill>
                  <a:schemeClr val="tx1"/>
                </a:solidFill>
                <a:latin typeface="Times New Roman" pitchFamily="18" charset="0"/>
                <a:cs typeface="Times New Roman" pitchFamily="18" charset="0"/>
              </a:rPr>
              <a:t>. The Chinese traveler </a:t>
            </a:r>
            <a:r>
              <a:rPr lang="en-US" dirty="0" err="1">
                <a:solidFill>
                  <a:schemeClr val="tx1"/>
                </a:solidFill>
                <a:latin typeface="Times New Roman" pitchFamily="18" charset="0"/>
                <a:cs typeface="Times New Roman" pitchFamily="18" charset="0"/>
              </a:rPr>
              <a:t>Fa-hien</a:t>
            </a:r>
            <a:r>
              <a:rPr lang="en-US" dirty="0">
                <a:solidFill>
                  <a:schemeClr val="tx1"/>
                </a:solidFill>
                <a:latin typeface="Times New Roman" pitchFamily="18" charset="0"/>
                <a:cs typeface="Times New Roman" pitchFamily="18" charset="0"/>
              </a:rPr>
              <a:t> raved about his regime. His regime was liberal and philanthropic. After his death, his son </a:t>
            </a:r>
            <a:r>
              <a:rPr lang="en-US" dirty="0" err="1">
                <a:solidFill>
                  <a:schemeClr val="tx1"/>
                </a:solidFill>
                <a:latin typeface="Times New Roman" pitchFamily="18" charset="0"/>
                <a:cs typeface="Times New Roman" pitchFamily="18" charset="0"/>
              </a:rPr>
              <a:t>Kumaragupta</a:t>
            </a:r>
            <a:r>
              <a:rPr lang="en-US" dirty="0">
                <a:solidFill>
                  <a:schemeClr val="tx1"/>
                </a:solidFill>
                <a:latin typeface="Times New Roman" pitchFamily="18" charset="0"/>
                <a:cs typeface="Times New Roman" pitchFamily="18" charset="0"/>
              </a:rPr>
              <a:t> ascended the throne.</a:t>
            </a:r>
          </a:p>
          <a:p>
            <a:endParaRPr lang="en-US" dirty="0"/>
          </a:p>
        </p:txBody>
      </p:sp>
    </p:spTree>
    <p:extLst>
      <p:ext uri="{BB962C8B-B14F-4D97-AF65-F5344CB8AC3E}">
        <p14:creationId xmlns:p14="http://schemas.microsoft.com/office/powerpoint/2010/main" val="415279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54880"/>
            <a:ext cx="8596668" cy="1320800"/>
          </a:xfrm>
        </p:spPr>
        <p:txBody>
          <a:bodyPr>
            <a:normAutofit/>
          </a:bodyPr>
          <a:lstStyle/>
          <a:p>
            <a:pPr algn="ctr">
              <a:spcBef>
                <a:spcPts val="0"/>
              </a:spcBef>
            </a:pPr>
            <a:r>
              <a:rPr lang="en-US" sz="3200" b="1" dirty="0" smtClean="0">
                <a:solidFill>
                  <a:srgbClr val="C00000"/>
                </a:solidFill>
                <a:latin typeface="Times New Roman" pitchFamily="18" charset="0"/>
                <a:cs typeface="Times New Roman" pitchFamily="18" charset="0"/>
              </a:rPr>
              <a:t/>
            </a:r>
            <a:br>
              <a:rPr lang="en-US" sz="3200" b="1" dirty="0" smtClean="0">
                <a:solidFill>
                  <a:srgbClr val="C00000"/>
                </a:solidFill>
                <a:latin typeface="Times New Roman" pitchFamily="18" charset="0"/>
                <a:cs typeface="Times New Roman" pitchFamily="18" charset="0"/>
              </a:rPr>
            </a:br>
            <a:r>
              <a:rPr lang="en-US" sz="3200" b="1" dirty="0" smtClean="0">
                <a:solidFill>
                  <a:srgbClr val="C00000"/>
                </a:solidFill>
                <a:latin typeface="Times New Roman" pitchFamily="18" charset="0"/>
                <a:cs typeface="Times New Roman" pitchFamily="18" charset="0"/>
              </a:rPr>
              <a:t>WHAT WAS THE GUPTA REGIME LIKE?</a:t>
            </a:r>
            <a:endParaRPr lang="en-US" sz="3200" b="1"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a:xfrm>
            <a:off x="677334" y="1675680"/>
            <a:ext cx="8596668" cy="4267920"/>
          </a:xfrm>
        </p:spPr>
        <p:txBody>
          <a:bodyPr>
            <a:normAutofit fontScale="92500" lnSpcReduction="20000"/>
          </a:bodyPr>
          <a:lstStyle/>
          <a:p>
            <a:pPr lvl="0" algn="just">
              <a:spcBef>
                <a:spcPts val="0"/>
              </a:spcBef>
            </a:pPr>
            <a:r>
              <a:rPr lang="en-US" sz="1900" dirty="0">
                <a:solidFill>
                  <a:schemeClr val="tx1"/>
                </a:solidFill>
                <a:latin typeface="Times New Roman" pitchFamily="18" charset="0"/>
                <a:cs typeface="Times New Roman" pitchFamily="18" charset="0"/>
              </a:rPr>
              <a:t>After the fall of the </a:t>
            </a:r>
            <a:r>
              <a:rPr lang="en-US" sz="1900" dirty="0" err="1">
                <a:solidFill>
                  <a:schemeClr val="tx1"/>
                </a:solidFill>
                <a:latin typeface="Times New Roman" pitchFamily="18" charset="0"/>
                <a:cs typeface="Times New Roman" pitchFamily="18" charset="0"/>
              </a:rPr>
              <a:t>Maurya</a:t>
            </a:r>
            <a:r>
              <a:rPr lang="en-US" sz="1900" dirty="0">
                <a:solidFill>
                  <a:schemeClr val="tx1"/>
                </a:solidFill>
                <a:latin typeface="Times New Roman" pitchFamily="18" charset="0"/>
                <a:cs typeface="Times New Roman" pitchFamily="18" charset="0"/>
              </a:rPr>
              <a:t> Empire, there was no unified state system in Bengal for a long time. The Gupta emperor </a:t>
            </a:r>
            <a:r>
              <a:rPr lang="en-US" sz="1900" dirty="0" err="1">
                <a:solidFill>
                  <a:schemeClr val="tx1"/>
                </a:solidFill>
                <a:latin typeface="Times New Roman" pitchFamily="18" charset="0"/>
                <a:cs typeface="Times New Roman" pitchFamily="18" charset="0"/>
              </a:rPr>
              <a:t>Samudragupta</a:t>
            </a:r>
            <a:r>
              <a:rPr lang="en-US" sz="1900" dirty="0">
                <a:solidFill>
                  <a:schemeClr val="tx1"/>
                </a:solidFill>
                <a:latin typeface="Times New Roman" pitchFamily="18" charset="0"/>
                <a:cs typeface="Times New Roman" pitchFamily="18" charset="0"/>
              </a:rPr>
              <a:t> </a:t>
            </a:r>
            <a:r>
              <a:rPr lang="en-US" sz="1900" dirty="0" err="1">
                <a:solidFill>
                  <a:schemeClr val="tx1"/>
                </a:solidFill>
                <a:latin typeface="Times New Roman" pitchFamily="18" charset="0"/>
                <a:cs typeface="Times New Roman" pitchFamily="18" charset="0"/>
              </a:rPr>
              <a:t>Pushkaran</a:t>
            </a:r>
            <a:r>
              <a:rPr lang="en-US" sz="1900" dirty="0">
                <a:solidFill>
                  <a:schemeClr val="tx1"/>
                </a:solidFill>
                <a:latin typeface="Times New Roman" pitchFamily="18" charset="0"/>
                <a:cs typeface="Times New Roman" pitchFamily="18" charset="0"/>
              </a:rPr>
              <a:t> defeated </a:t>
            </a:r>
            <a:r>
              <a:rPr lang="en-US" sz="1900" dirty="0" err="1">
                <a:solidFill>
                  <a:schemeClr val="tx1"/>
                </a:solidFill>
                <a:latin typeface="Times New Roman" pitchFamily="18" charset="0"/>
                <a:cs typeface="Times New Roman" pitchFamily="18" charset="0"/>
              </a:rPr>
              <a:t>Chandravarma</a:t>
            </a:r>
            <a:r>
              <a:rPr lang="en-US" sz="1900" dirty="0">
                <a:solidFill>
                  <a:schemeClr val="tx1"/>
                </a:solidFill>
                <a:latin typeface="Times New Roman" pitchFamily="18" charset="0"/>
                <a:cs typeface="Times New Roman" pitchFamily="18" charset="0"/>
              </a:rPr>
              <a:t>, the ruler of the kingdom, and occupied West and South Bengal. Later most of Bengal came under Gupta Empire. Gupta emperors ruled different regions of Bengal from 4th to 7th century AD. Many Gupta gold coins have been discovered from different archaeological sites of Bengal.</a:t>
            </a:r>
          </a:p>
          <a:p>
            <a:pPr lvl="0" algn="just">
              <a:spcBef>
                <a:spcPts val="0"/>
              </a:spcBef>
            </a:pPr>
            <a:r>
              <a:rPr lang="en-US" sz="1900" dirty="0" smtClean="0">
                <a:solidFill>
                  <a:schemeClr val="tx1"/>
                </a:solidFill>
                <a:latin typeface="Times New Roman" pitchFamily="18" charset="0"/>
                <a:cs typeface="Times New Roman" pitchFamily="18" charset="0"/>
              </a:rPr>
              <a:t>The </a:t>
            </a:r>
            <a:r>
              <a:rPr lang="en-US" sz="1900" dirty="0">
                <a:solidFill>
                  <a:schemeClr val="tx1"/>
                </a:solidFill>
                <a:latin typeface="Times New Roman" pitchFamily="18" charset="0"/>
                <a:cs typeface="Times New Roman" pitchFamily="18" charset="0"/>
              </a:rPr>
              <a:t>Gupta regime was well regulated, orderly and well </a:t>
            </a:r>
            <a:r>
              <a:rPr lang="en-US" sz="1900" dirty="0" smtClean="0">
                <a:solidFill>
                  <a:schemeClr val="tx1"/>
                </a:solidFill>
                <a:latin typeface="Times New Roman" pitchFamily="18" charset="0"/>
                <a:cs typeface="Times New Roman" pitchFamily="18" charset="0"/>
              </a:rPr>
              <a:t>organized.</a:t>
            </a:r>
            <a:r>
              <a:rPr lang="en-US" sz="1900" dirty="0">
                <a:solidFill>
                  <a:schemeClr val="tx1"/>
                </a:solidFill>
                <a:latin typeface="Times New Roman" pitchFamily="18" charset="0"/>
                <a:cs typeface="Times New Roman" pitchFamily="18" charset="0"/>
              </a:rPr>
              <a:t> The judicial system of this era was liberal and humane. The Gupta regime offers a wonderful glimpse of monarchy, democracy and alliance. For a long time the Gupta emperors protected India from foreign invasions. Because the regime was liberal, the people lived freely and comfortably. In this era, science, literature, and art had an extraordinary speed. Ancient Indian poets like </a:t>
            </a:r>
            <a:r>
              <a:rPr lang="en-US" sz="1900" dirty="0" err="1">
                <a:solidFill>
                  <a:schemeClr val="tx1"/>
                </a:solidFill>
                <a:latin typeface="Times New Roman" pitchFamily="18" charset="0"/>
                <a:cs typeface="Times New Roman" pitchFamily="18" charset="0"/>
              </a:rPr>
              <a:t>Kalidasa</a:t>
            </a:r>
            <a:r>
              <a:rPr lang="en-US" sz="1900" dirty="0">
                <a:solidFill>
                  <a:schemeClr val="tx1"/>
                </a:solidFill>
                <a:latin typeface="Times New Roman" pitchFamily="18" charset="0"/>
                <a:cs typeface="Times New Roman" pitchFamily="18" charset="0"/>
              </a:rPr>
              <a:t>, </a:t>
            </a:r>
            <a:r>
              <a:rPr lang="en-US" sz="1900" dirty="0" err="1">
                <a:solidFill>
                  <a:schemeClr val="tx1"/>
                </a:solidFill>
                <a:latin typeface="Times New Roman" pitchFamily="18" charset="0"/>
                <a:cs typeface="Times New Roman" pitchFamily="18" charset="0"/>
              </a:rPr>
              <a:t>Bharvi</a:t>
            </a:r>
            <a:r>
              <a:rPr lang="en-US" sz="1900" dirty="0">
                <a:solidFill>
                  <a:schemeClr val="tx1"/>
                </a:solidFill>
                <a:latin typeface="Times New Roman" pitchFamily="18" charset="0"/>
                <a:cs typeface="Times New Roman" pitchFamily="18" charset="0"/>
              </a:rPr>
              <a:t>, </a:t>
            </a:r>
            <a:r>
              <a:rPr lang="en-US" sz="1900" dirty="0" err="1">
                <a:solidFill>
                  <a:schemeClr val="tx1"/>
                </a:solidFill>
                <a:latin typeface="Times New Roman" pitchFamily="18" charset="0"/>
                <a:cs typeface="Times New Roman" pitchFamily="18" charset="0"/>
              </a:rPr>
              <a:t>Shatraka</a:t>
            </a:r>
            <a:r>
              <a:rPr lang="en-US" sz="1900" dirty="0">
                <a:solidFill>
                  <a:schemeClr val="tx1"/>
                </a:solidFill>
                <a:latin typeface="Times New Roman" pitchFamily="18" charset="0"/>
                <a:cs typeface="Times New Roman" pitchFamily="18" charset="0"/>
              </a:rPr>
              <a:t>, </a:t>
            </a:r>
            <a:r>
              <a:rPr lang="en-US" sz="1900" dirty="0" err="1">
                <a:solidFill>
                  <a:schemeClr val="tx1"/>
                </a:solidFill>
                <a:latin typeface="Times New Roman" pitchFamily="18" charset="0"/>
                <a:cs typeface="Times New Roman" pitchFamily="18" charset="0"/>
              </a:rPr>
              <a:t>Visakhdatta</a:t>
            </a:r>
            <a:r>
              <a:rPr lang="en-US" sz="1900" dirty="0">
                <a:solidFill>
                  <a:schemeClr val="tx1"/>
                </a:solidFill>
                <a:latin typeface="Times New Roman" pitchFamily="18" charset="0"/>
                <a:cs typeface="Times New Roman" pitchFamily="18" charset="0"/>
              </a:rPr>
              <a:t> etc. were cultural representatives of the Gupta period.</a:t>
            </a:r>
          </a:p>
          <a:p>
            <a:pPr lvl="0" algn="just">
              <a:spcBef>
                <a:spcPts val="0"/>
              </a:spcBef>
            </a:pPr>
            <a:r>
              <a:rPr lang="en-US" sz="1900" dirty="0">
                <a:solidFill>
                  <a:schemeClr val="tx1"/>
                </a:solidFill>
                <a:latin typeface="Times New Roman" pitchFamily="18" charset="0"/>
                <a:cs typeface="Times New Roman" pitchFamily="18" charset="0"/>
              </a:rPr>
              <a:t>Amar </a:t>
            </a:r>
            <a:r>
              <a:rPr lang="en-US" sz="1900" dirty="0" err="1">
                <a:solidFill>
                  <a:schemeClr val="tx1"/>
                </a:solidFill>
                <a:latin typeface="Times New Roman" pitchFamily="18" charset="0"/>
                <a:cs typeface="Times New Roman" pitchFamily="18" charset="0"/>
              </a:rPr>
              <a:t>Simha's</a:t>
            </a:r>
            <a:r>
              <a:rPr lang="en-US" sz="1900" dirty="0">
                <a:solidFill>
                  <a:schemeClr val="tx1"/>
                </a:solidFill>
                <a:latin typeface="Times New Roman" pitchFamily="18" charset="0"/>
                <a:cs typeface="Times New Roman" pitchFamily="18" charset="0"/>
              </a:rPr>
              <a:t> poetic Sanskrit dictionary, </a:t>
            </a:r>
            <a:r>
              <a:rPr lang="en-US" sz="1900" dirty="0" err="1">
                <a:solidFill>
                  <a:schemeClr val="tx1"/>
                </a:solidFill>
                <a:latin typeface="Times New Roman" pitchFamily="18" charset="0"/>
                <a:cs typeface="Times New Roman" pitchFamily="18" charset="0"/>
              </a:rPr>
              <a:t>Bhagavat's</a:t>
            </a:r>
            <a:r>
              <a:rPr lang="en-US" sz="1900" dirty="0">
                <a:solidFill>
                  <a:schemeClr val="tx1"/>
                </a:solidFill>
                <a:latin typeface="Times New Roman" pitchFamily="18" charset="0"/>
                <a:cs typeface="Times New Roman" pitchFamily="18" charset="0"/>
              </a:rPr>
              <a:t> treatise on medicine, </a:t>
            </a:r>
            <a:r>
              <a:rPr lang="en-US" sz="1900" dirty="0" err="1">
                <a:solidFill>
                  <a:schemeClr val="tx1"/>
                </a:solidFill>
                <a:latin typeface="Times New Roman" pitchFamily="18" charset="0"/>
                <a:cs typeface="Times New Roman" pitchFamily="18" charset="0"/>
              </a:rPr>
              <a:t>Varaha</a:t>
            </a:r>
            <a:r>
              <a:rPr lang="en-US" sz="1900" dirty="0">
                <a:solidFill>
                  <a:schemeClr val="tx1"/>
                </a:solidFill>
                <a:latin typeface="Times New Roman" pitchFamily="18" charset="0"/>
                <a:cs typeface="Times New Roman" pitchFamily="18" charset="0"/>
              </a:rPr>
              <a:t> </a:t>
            </a:r>
            <a:r>
              <a:rPr lang="en-US" sz="1900" dirty="0" err="1">
                <a:solidFill>
                  <a:schemeClr val="tx1"/>
                </a:solidFill>
                <a:latin typeface="Times New Roman" pitchFamily="18" charset="0"/>
                <a:cs typeface="Times New Roman" pitchFamily="18" charset="0"/>
              </a:rPr>
              <a:t>Mihir's</a:t>
            </a:r>
            <a:r>
              <a:rPr lang="en-US" sz="1900" dirty="0">
                <a:solidFill>
                  <a:schemeClr val="tx1"/>
                </a:solidFill>
                <a:latin typeface="Times New Roman" pitchFamily="18" charset="0"/>
                <a:cs typeface="Times New Roman" pitchFamily="18" charset="0"/>
              </a:rPr>
              <a:t> </a:t>
            </a:r>
            <a:r>
              <a:rPr lang="en-US" sz="1900" dirty="0" err="1">
                <a:solidFill>
                  <a:schemeClr val="tx1"/>
                </a:solidFill>
                <a:latin typeface="Times New Roman" pitchFamily="18" charset="0"/>
                <a:cs typeface="Times New Roman" pitchFamily="18" charset="0"/>
              </a:rPr>
              <a:t>Panchasiddhanta</a:t>
            </a:r>
            <a:r>
              <a:rPr lang="en-US" sz="1900" dirty="0">
                <a:solidFill>
                  <a:schemeClr val="tx1"/>
                </a:solidFill>
                <a:latin typeface="Times New Roman" pitchFamily="18" charset="0"/>
                <a:cs typeface="Times New Roman" pitchFamily="18" charset="0"/>
              </a:rPr>
              <a:t>, </a:t>
            </a:r>
            <a:r>
              <a:rPr lang="en-US" sz="1900" dirty="0" err="1">
                <a:solidFill>
                  <a:schemeClr val="tx1"/>
                </a:solidFill>
                <a:latin typeface="Times New Roman" pitchFamily="18" charset="0"/>
                <a:cs typeface="Times New Roman" pitchFamily="18" charset="0"/>
              </a:rPr>
              <a:t>Aryabhata's</a:t>
            </a:r>
            <a:r>
              <a:rPr lang="en-US" sz="1900" dirty="0">
                <a:solidFill>
                  <a:schemeClr val="tx1"/>
                </a:solidFill>
                <a:latin typeface="Times New Roman" pitchFamily="18" charset="0"/>
                <a:cs typeface="Times New Roman" pitchFamily="18" charset="0"/>
              </a:rPr>
              <a:t> theory of instantaneous and annual motion introduce Gupta </a:t>
            </a:r>
            <a:r>
              <a:rPr lang="en-US" sz="1900" dirty="0" err="1">
                <a:solidFill>
                  <a:schemeClr val="tx1"/>
                </a:solidFill>
                <a:latin typeface="Times New Roman" pitchFamily="18" charset="0"/>
                <a:cs typeface="Times New Roman" pitchFamily="18" charset="0"/>
              </a:rPr>
              <a:t>Manisha</a:t>
            </a:r>
            <a:r>
              <a:rPr lang="en-US" sz="1900" dirty="0">
                <a:solidFill>
                  <a:schemeClr val="tx1"/>
                </a:solidFill>
                <a:latin typeface="Times New Roman" pitchFamily="18" charset="0"/>
                <a:cs typeface="Times New Roman" pitchFamily="18" charset="0"/>
              </a:rPr>
              <a:t>.</a:t>
            </a:r>
          </a:p>
          <a:p>
            <a:pPr lvl="0" algn="just">
              <a:spcBef>
                <a:spcPts val="0"/>
              </a:spcBef>
            </a:pPr>
            <a:r>
              <a:rPr lang="en-US" sz="1900" dirty="0">
                <a:solidFill>
                  <a:schemeClr val="tx1"/>
                </a:solidFill>
                <a:latin typeface="Times New Roman" pitchFamily="18" charset="0"/>
                <a:cs typeface="Times New Roman" pitchFamily="18" charset="0"/>
              </a:rPr>
              <a:t>The Gupta period was extremely creative in art </a:t>
            </a:r>
            <a:r>
              <a:rPr lang="en-US" sz="1900" dirty="0" err="1">
                <a:solidFill>
                  <a:schemeClr val="tx1"/>
                </a:solidFill>
                <a:latin typeface="Times New Roman" pitchFamily="18" charset="0"/>
                <a:cs typeface="Times New Roman" pitchFamily="18" charset="0"/>
              </a:rPr>
              <a:t>ie</a:t>
            </a:r>
            <a:r>
              <a:rPr lang="en-US" sz="1900" dirty="0">
                <a:solidFill>
                  <a:schemeClr val="tx1"/>
                </a:solidFill>
                <a:latin typeface="Times New Roman" pitchFamily="18" charset="0"/>
                <a:cs typeface="Times New Roman" pitchFamily="18" charset="0"/>
              </a:rPr>
              <a:t> architecture, sculpture and painting. Mathura, Varanasi and </a:t>
            </a:r>
            <a:r>
              <a:rPr lang="en-US" sz="1900" dirty="0" err="1">
                <a:solidFill>
                  <a:schemeClr val="tx1"/>
                </a:solidFill>
                <a:latin typeface="Times New Roman" pitchFamily="18" charset="0"/>
                <a:cs typeface="Times New Roman" pitchFamily="18" charset="0"/>
              </a:rPr>
              <a:t>Pataliputra</a:t>
            </a:r>
            <a:r>
              <a:rPr lang="en-US" sz="1900" dirty="0">
                <a:solidFill>
                  <a:schemeClr val="tx1"/>
                </a:solidFill>
                <a:latin typeface="Times New Roman" pitchFamily="18" charset="0"/>
                <a:cs typeface="Times New Roman" pitchFamily="18" charset="0"/>
              </a:rPr>
              <a:t> were major centers of art during this period.</a:t>
            </a:r>
          </a:p>
          <a:p>
            <a:pPr>
              <a:spcBef>
                <a:spcPts val="0"/>
              </a:spcBef>
            </a:pPr>
            <a:endParaRPr lang="en-US" dirty="0">
              <a:solidFill>
                <a:schemeClr val="tx1"/>
              </a:solidFill>
            </a:endParaRPr>
          </a:p>
        </p:txBody>
      </p:sp>
    </p:spTree>
    <p:extLst>
      <p:ext uri="{BB962C8B-B14F-4D97-AF65-F5344CB8AC3E}">
        <p14:creationId xmlns:p14="http://schemas.microsoft.com/office/powerpoint/2010/main" val="34886915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039091"/>
          </a:xfrm>
        </p:spPr>
        <p:txBody>
          <a:bodyPr>
            <a:normAutofit fontScale="90000"/>
          </a:bodyPr>
          <a:lstStyle/>
          <a:p>
            <a:pPr algn="ctr"/>
            <a:r>
              <a:rPr lang="en-US" b="1" dirty="0">
                <a:solidFill>
                  <a:srgbClr val="C00000"/>
                </a:solidFill>
                <a:latin typeface="Times New Roman" pitchFamily="18" charset="0"/>
                <a:cs typeface="Times New Roman" pitchFamily="18" charset="0"/>
              </a:rPr>
              <a:t>BENGAL DURING THE AGE OF GUPTA PERIOD APPROXIMATELY 319 TO </a:t>
            </a:r>
            <a:r>
              <a:rPr lang="en-US" b="1" dirty="0" smtClean="0">
                <a:solidFill>
                  <a:srgbClr val="C00000"/>
                </a:solidFill>
                <a:latin typeface="Times New Roman" pitchFamily="18" charset="0"/>
                <a:cs typeface="Times New Roman" pitchFamily="18" charset="0"/>
              </a:rPr>
              <a:t>467AD</a:t>
            </a:r>
            <a:r>
              <a:rPr lang="en-US" altLang="en-US" sz="1400" dirty="0">
                <a:solidFill>
                  <a:schemeClr val="tx1"/>
                </a:solidFill>
              </a:rPr>
              <a:t/>
            </a:r>
            <a:br>
              <a:rPr lang="en-US" altLang="en-US" sz="1400" dirty="0">
                <a:solidFill>
                  <a:schemeClr val="tx1"/>
                </a:solidFill>
              </a:rPr>
            </a:br>
            <a:endParaRPr lang="en-US" dirty="0"/>
          </a:p>
        </p:txBody>
      </p:sp>
      <p:pic>
        <p:nvPicPr>
          <p:cNvPr id="4" name="Content Placeholder 3" descr="https://ik.imagekit.io/smdxc0e2g3/userscontent2-endpoint/images/2fb0d545-41dc-4633-b86f-bac65573403e/dd6901c98fe1400ac14bdfe76f16da79.png?tr=w-560,rt-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02831" y="3064461"/>
            <a:ext cx="2550775" cy="29094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779627" y="1648691"/>
            <a:ext cx="8494375"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effectLst/>
                <a:latin typeface="Times New Roman" panose="02020603050405020304" pitchFamily="18" charset="0"/>
                <a:cs typeface="Times New Roman" panose="02020603050405020304" pitchFamily="18" charset="0"/>
              </a:rPr>
              <a:t>The Gupta Empire was an ancient Indian empire, existing from the mid-to-late 3rd century CE to 590 CE. At its most powerful time, which was from about 319 to 550 CE, it covered majority of the Indian area. Also, the period is remembered by its achievements in the arts, architecture, sciences, religion, and philosophy. Chandragupta I (320 – 335 CE) started a precipitous expansion of the Gupta Empire and soon established himself as the first sovereign ruler of the empire.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chemeClr val="tx1"/>
              </a:solidFill>
              <a:effectLs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3311" y="3064463"/>
            <a:ext cx="2410691" cy="29094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900" y="3064462"/>
            <a:ext cx="2788227" cy="29094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6177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rgbClr val="C00000"/>
                </a:solidFill>
              </a:rPr>
              <a:t/>
            </a:r>
            <a:br>
              <a:rPr lang="en-US" sz="3200" b="1" dirty="0" smtClean="0">
                <a:solidFill>
                  <a:srgbClr val="C00000"/>
                </a:solidFill>
              </a:rPr>
            </a:br>
            <a:r>
              <a:rPr lang="en-US" sz="3200" b="1" dirty="0" smtClean="0">
                <a:solidFill>
                  <a:srgbClr val="C00000"/>
                </a:solidFill>
                <a:latin typeface="Times New Roman" panose="02020603050405020304" pitchFamily="18" charset="0"/>
                <a:cs typeface="Times New Roman" panose="02020603050405020304" pitchFamily="18" charset="0"/>
              </a:rPr>
              <a:t>GUPTA DYNASTY RELIGION</a:t>
            </a:r>
            <a:endParaRPr lang="en-US" sz="3200" b="1" dirty="0">
              <a:solidFill>
                <a:srgbClr val="C00000"/>
              </a:solidFill>
              <a:latin typeface="Times New Roman" panose="02020603050405020304" pitchFamily="18" charset="0"/>
              <a:cs typeface="Times New Roman" panose="02020603050405020304" pitchFamily="18" charset="0"/>
            </a:endParaRPr>
          </a:p>
        </p:txBody>
      </p:sp>
      <p:pic>
        <p:nvPicPr>
          <p:cNvPr id="4" name="Picture 12" descr="https://userscontent2.emaze.com/images/2fb0d545-41dc-4633-b86f-bac65573403e/85b5c98d59388f94af82f170d2795e0a.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97502" y="2143918"/>
            <a:ext cx="2476500" cy="3305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677334" y="2579546"/>
            <a:ext cx="6096000" cy="1754326"/>
          </a:xfrm>
          <a:prstGeom prst="rect">
            <a:avLst/>
          </a:prstGeom>
        </p:spPr>
        <p:txBody>
          <a:bodyPr>
            <a:spAutoFit/>
          </a:bodyPr>
          <a:lstStyle/>
          <a:p>
            <a:pPr algn="just"/>
            <a:r>
              <a:rPr lang="en-US" dirty="0">
                <a:latin typeface="Times New Roman" panose="02020603050405020304" pitchFamily="18" charset="0"/>
                <a:cs typeface="Times New Roman" panose="02020603050405020304" pitchFamily="18" charset="0"/>
              </a:rPr>
              <a:t>The Gupta Dynasty had really strong Hinduism beliefs Both Buddhism and Hinduism were widely accepted. The characteristic features of Hinduism allowed them to survive considering the features of Buddhism led to its final decline. The rulers of the Gupta dynasty were all Hindu which is one reason the Buddhists were driven out.</a:t>
            </a:r>
          </a:p>
        </p:txBody>
      </p:sp>
    </p:spTree>
    <p:extLst>
      <p:ext uri="{BB962C8B-B14F-4D97-AF65-F5344CB8AC3E}">
        <p14:creationId xmlns:p14="http://schemas.microsoft.com/office/powerpoint/2010/main" val="27986724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rgbClr val="C00000"/>
                </a:solidFill>
              </a:rPr>
              <a:t/>
            </a:r>
            <a:br>
              <a:rPr lang="en-US" sz="3200" b="1" dirty="0" smtClean="0">
                <a:solidFill>
                  <a:srgbClr val="C00000"/>
                </a:solidFill>
              </a:rPr>
            </a:br>
            <a:r>
              <a:rPr lang="en-US" sz="3200" b="1" dirty="0" smtClean="0">
                <a:solidFill>
                  <a:srgbClr val="C00000"/>
                </a:solidFill>
                <a:latin typeface="Times New Roman" panose="02020603050405020304" pitchFamily="18" charset="0"/>
                <a:cs typeface="Times New Roman" panose="02020603050405020304" pitchFamily="18" charset="0"/>
              </a:rPr>
              <a:t>GUPTA EMPIRES ROLES OF WOMEN</a:t>
            </a:r>
            <a:endParaRPr lang="en-US" sz="3200" b="1" dirty="0">
              <a:solidFill>
                <a:srgbClr val="C00000"/>
              </a:solidFill>
              <a:latin typeface="Times New Roman" panose="02020603050405020304" pitchFamily="18" charset="0"/>
              <a:cs typeface="Times New Roman" panose="02020603050405020304" pitchFamily="18" charset="0"/>
            </a:endParaRPr>
          </a:p>
        </p:txBody>
      </p:sp>
      <p:pic>
        <p:nvPicPr>
          <p:cNvPr id="5122" name="Picture 2" descr="https://userscontent2.emaze.com/images/2fb0d545-41dc-4633-b86f-bac65573403e/b156d5ab7f920319b9644ec66cdd963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20691" y="2092036"/>
            <a:ext cx="3053311" cy="37684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677333" y="1930400"/>
            <a:ext cx="5349393" cy="4031873"/>
          </a:xfrm>
          <a:prstGeom prst="rect">
            <a:avLst/>
          </a:prstGeom>
        </p:spPr>
        <p:txBody>
          <a:bodyPr wrap="square">
            <a:spAutoFit/>
          </a:bodyPr>
          <a:lstStyle/>
          <a:p>
            <a:pPr algn="just"/>
            <a:r>
              <a:rPr lang="en-US" sz="1600" dirty="0">
                <a:latin typeface="Times New Roman" panose="02020603050405020304" pitchFamily="18" charset="0"/>
                <a:cs typeface="Times New Roman" panose="02020603050405020304" pitchFamily="18" charset="0"/>
              </a:rPr>
              <a:t>In general women of the Gupta Empire were viewed as inferior to the men. However, they were still respected and were viewed as equals to the female gods. Women could be educated in the arts (primarily in music and poetry). They were not allowed to be educated in religious practices or read any sacred texts. Over the duration of the Gupta Empire, there was a downfall of the status of women primarily because of the rise of a new non-agricultural middle class. Women were not allowed to own property, and anything that they did own could be considered the property of her husband and father. At any given point in her life, a woman was always accountable to the will of a man. Women were married at 6 or 7 years old to ensure virginity and chastity. Since she lived with her husband, he could raise her to be the kind of wife he wanted. There were exceptions to this social system. Some women were even a part of government.</a:t>
            </a:r>
          </a:p>
        </p:txBody>
      </p:sp>
    </p:spTree>
    <p:extLst>
      <p:ext uri="{BB962C8B-B14F-4D97-AF65-F5344CB8AC3E}">
        <p14:creationId xmlns:p14="http://schemas.microsoft.com/office/powerpoint/2010/main" val="6543907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pt-BR" sz="3200" b="1" dirty="0" smtClean="0">
                <a:solidFill>
                  <a:srgbClr val="C00000"/>
                </a:solidFill>
                <a:latin typeface="Times New Roman" panose="02020603050405020304" pitchFamily="18" charset="0"/>
                <a:cs typeface="Times New Roman" panose="02020603050405020304" pitchFamily="18" charset="0"/>
              </a:rPr>
              <a:t/>
            </a:r>
            <a:br>
              <a:rPr lang="pt-BR" sz="3200" b="1" dirty="0" smtClean="0">
                <a:solidFill>
                  <a:srgbClr val="C00000"/>
                </a:solidFill>
                <a:latin typeface="Times New Roman" panose="02020603050405020304" pitchFamily="18" charset="0"/>
                <a:cs typeface="Times New Roman" panose="02020603050405020304" pitchFamily="18" charset="0"/>
              </a:rPr>
            </a:br>
            <a:r>
              <a:rPr lang="pt-BR" sz="3200" b="1" dirty="0" smtClean="0">
                <a:solidFill>
                  <a:srgbClr val="C00000"/>
                </a:solidFill>
                <a:latin typeface="Times New Roman" panose="02020603050405020304" pitchFamily="18" charset="0"/>
                <a:cs typeface="Times New Roman" panose="02020603050405020304" pitchFamily="18" charset="0"/>
              </a:rPr>
              <a:t>SOCIAL CLASSES OF GUPTA EMPIRE</a:t>
            </a:r>
            <a:endParaRPr lang="en-US" sz="3200" b="1" dirty="0">
              <a:solidFill>
                <a:srgbClr val="C00000"/>
              </a:solidFill>
              <a:latin typeface="Times New Roman" panose="02020603050405020304" pitchFamily="18" charset="0"/>
              <a:cs typeface="Times New Roman" panose="02020603050405020304" pitchFamily="18" charset="0"/>
            </a:endParaRPr>
          </a:p>
        </p:txBody>
      </p:sp>
      <p:pic>
        <p:nvPicPr>
          <p:cNvPr id="7170" name="Picture 2" descr="https://userscontent2.emaze.com/images/2fb0d545-41dc-4633-b86f-bac65573403e/c63f0a4acd4c3249061728ad14ff47db.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94218" y="2169462"/>
            <a:ext cx="3579784" cy="36078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677334" y="3154258"/>
            <a:ext cx="4919902" cy="2031325"/>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social structure of the Gupta Empire was highly influenced by religion. Hinduism divided the people of the Gupta Empire into five classes. The highest was composed of the priest and teachers, underneath that were the rulers and warriors, then the merchants and artisans, and ending with the unskilled workers.</a:t>
            </a:r>
          </a:p>
        </p:txBody>
      </p:sp>
    </p:spTree>
    <p:extLst>
      <p:ext uri="{BB962C8B-B14F-4D97-AF65-F5344CB8AC3E}">
        <p14:creationId xmlns:p14="http://schemas.microsoft.com/office/powerpoint/2010/main" val="3777777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GUPTA EMPIRE: TRADE</a:t>
            </a:r>
            <a:endParaRPr lang="en-US" sz="3200" b="1" dirty="0">
              <a:solidFill>
                <a:srgbClr val="C00000"/>
              </a:solidFill>
              <a:latin typeface="Times New Roman" panose="02020603050405020304" pitchFamily="18" charset="0"/>
              <a:cs typeface="Times New Roman" panose="02020603050405020304" pitchFamily="18" charset="0"/>
            </a:endParaRPr>
          </a:p>
        </p:txBody>
      </p:sp>
      <p:pic>
        <p:nvPicPr>
          <p:cNvPr id="8194" name="Picture 2" descr="https://userscontent2.emaze.com/images/2fb0d545-41dc-4633-b86f-bac65573403e/410cf3b6110d80c99858c4316a95887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41126" y="1930400"/>
            <a:ext cx="2332876" cy="31957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677334" y="2067159"/>
            <a:ext cx="6096000" cy="2862322"/>
          </a:xfrm>
          <a:prstGeom prst="rect">
            <a:avLst/>
          </a:prstGeom>
        </p:spPr>
        <p:txBody>
          <a:bodyPr>
            <a:spAutoFit/>
          </a:bodyPr>
          <a:lstStyle/>
          <a:p>
            <a:pPr algn="just"/>
            <a:r>
              <a:rPr lang="en-US" dirty="0">
                <a:latin typeface="Times New Roman" panose="02020603050405020304" pitchFamily="18" charset="0"/>
                <a:cs typeface="Times New Roman" panose="02020603050405020304" pitchFamily="18" charset="0"/>
              </a:rPr>
              <a:t>They mainly traded with Rome, Thailand, Malaysia, Western Asia, China and Eastern Archipelago. Trading with many other countries caused their culture to spread and the belief of Buddhism to expand.</a:t>
            </a:r>
          </a:p>
          <a:p>
            <a:pPr algn="just"/>
            <a:r>
              <a:rPr lang="en-US" dirty="0">
                <a:latin typeface="Times New Roman" panose="02020603050405020304" pitchFamily="18" charset="0"/>
                <a:cs typeface="Times New Roman" panose="02020603050405020304" pitchFamily="18" charset="0"/>
              </a:rPr>
              <a:t>They traded goods such as Spices, </a:t>
            </a:r>
            <a:r>
              <a:rPr lang="en-US" dirty="0" smtClean="0">
                <a:latin typeface="Times New Roman" panose="02020603050405020304" pitchFamily="18" charset="0"/>
                <a:cs typeface="Times New Roman" panose="02020603050405020304" pitchFamily="18" charset="0"/>
              </a:rPr>
              <a:t>precious, paddy, horses</a:t>
            </a:r>
            <a:r>
              <a:rPr lang="en-US" dirty="0">
                <a:latin typeface="Times New Roman" panose="02020603050405020304" pitchFamily="18" charset="0"/>
                <a:cs typeface="Times New Roman" panose="02020603050405020304" pitchFamily="18" charset="0"/>
              </a:rPr>
              <a:t>, copper</a:t>
            </a:r>
            <a:r>
              <a:rPr lang="en-US" dirty="0" smtClean="0">
                <a:latin typeface="Times New Roman" panose="02020603050405020304" pitchFamily="18" charset="0"/>
                <a:cs typeface="Times New Roman" panose="02020603050405020304" pitchFamily="18" charset="0"/>
              </a:rPr>
              <a:t>, indigo, sugar </a:t>
            </a:r>
            <a:r>
              <a:rPr lang="en-US" dirty="0">
                <a:latin typeface="Times New Roman" panose="02020603050405020304" pitchFamily="18" charset="0"/>
                <a:cs typeface="Times New Roman" panose="02020603050405020304" pitchFamily="18" charset="0"/>
              </a:rPr>
              <a:t>cane,  wheat, drugs, pearls, fruits</a:t>
            </a:r>
            <a:r>
              <a:rPr lang="en-US" dirty="0" smtClean="0">
                <a:latin typeface="Times New Roman" panose="02020603050405020304" pitchFamily="18" charset="0"/>
                <a:cs typeface="Times New Roman" panose="02020603050405020304" pitchFamily="18" charset="0"/>
              </a:rPr>
              <a:t>, cotton, ivory</a:t>
            </a:r>
            <a:r>
              <a:rPr lang="en-US" dirty="0">
                <a:latin typeface="Times New Roman" panose="02020603050405020304" pitchFamily="18" charset="0"/>
                <a:cs typeface="Times New Roman" panose="02020603050405020304" pitchFamily="18" charset="0"/>
              </a:rPr>
              <a:t>, Muslin, calico</a:t>
            </a:r>
            <a:r>
              <a:rPr lang="en-US" dirty="0" smtClean="0">
                <a:latin typeface="Times New Roman" panose="02020603050405020304" pitchFamily="18" charset="0"/>
                <a:cs typeface="Times New Roman" panose="02020603050405020304" pitchFamily="18" charset="0"/>
              </a:rPr>
              <a:t>, linen </a:t>
            </a:r>
            <a:r>
              <a:rPr lang="en-US" dirty="0">
                <a:latin typeface="Times New Roman" panose="02020603050405020304" pitchFamily="18" charset="0"/>
                <a:cs typeface="Times New Roman" panose="02020603050405020304" pitchFamily="18" charset="0"/>
              </a:rPr>
              <a:t>and varieties of clothing. Fruits and other food were exported in order to acquire silk and other goods. Trade of clothing to the other countries came from china and went through India to reach Africa/Rome.</a:t>
            </a:r>
          </a:p>
        </p:txBody>
      </p:sp>
    </p:spTree>
    <p:extLst>
      <p:ext uri="{BB962C8B-B14F-4D97-AF65-F5344CB8AC3E}">
        <p14:creationId xmlns:p14="http://schemas.microsoft.com/office/powerpoint/2010/main" val="31175885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INFLUENCE OF GUPTA DYNASTY</a:t>
            </a:r>
            <a:endParaRPr lang="en-US" sz="3200" b="1" dirty="0">
              <a:solidFill>
                <a:srgbClr val="C00000"/>
              </a:solidFill>
              <a:latin typeface="Times New Roman" panose="02020603050405020304" pitchFamily="18" charset="0"/>
              <a:cs typeface="Times New Roman" panose="02020603050405020304" pitchFamily="18" charset="0"/>
            </a:endParaRPr>
          </a:p>
        </p:txBody>
      </p:sp>
      <p:pic>
        <p:nvPicPr>
          <p:cNvPr id="10242" name="Picture 2" descr="https://userscontent2.emaze.com/images/2fb0d545-41dc-4633-b86f-bac65573403e/e85902fbd52620156e1795be7d18190f.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81429" y="2226936"/>
            <a:ext cx="2857500" cy="32754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77334" y="1783591"/>
            <a:ext cx="5598775" cy="4616648"/>
          </a:xfrm>
          <a:prstGeom prst="rect">
            <a:avLst/>
          </a:prstGeom>
        </p:spPr>
        <p:txBody>
          <a:bodyPr wrap="square">
            <a:spAutoFit/>
          </a:bodyPr>
          <a:lstStyle/>
          <a:p>
            <a:pPr algn="just">
              <a:spcBef>
                <a:spcPts val="0"/>
              </a:spcBef>
            </a:pPr>
            <a:r>
              <a:rPr lang="en-US" sz="1400" b="1" i="1" dirty="0" err="1" smtClean="0">
                <a:latin typeface="Times New Roman" pitchFamily="18" charset="0"/>
                <a:cs typeface="Times New Roman" pitchFamily="18" charset="0"/>
              </a:rPr>
              <a:t>Nalanda</a:t>
            </a:r>
            <a:r>
              <a:rPr lang="en-US" sz="1400" b="1" i="1" dirty="0" smtClean="0">
                <a:latin typeface="Times New Roman" pitchFamily="18" charset="0"/>
                <a:cs typeface="Times New Roman" pitchFamily="18" charset="0"/>
              </a:rPr>
              <a:t> </a:t>
            </a:r>
            <a:r>
              <a:rPr lang="en-US" sz="1400" b="1" i="1" dirty="0" err="1">
                <a:latin typeface="Times New Roman" pitchFamily="18" charset="0"/>
                <a:cs typeface="Times New Roman" pitchFamily="18" charset="0"/>
              </a:rPr>
              <a:t>Vihar</a:t>
            </a:r>
            <a:endParaRPr lang="en-US" sz="1400" b="1" i="1" dirty="0">
              <a:latin typeface="Times New Roman" pitchFamily="18" charset="0"/>
              <a:cs typeface="Times New Roman" pitchFamily="18" charset="0"/>
            </a:endParaRPr>
          </a:p>
          <a:p>
            <a:pPr algn="just">
              <a:spcBef>
                <a:spcPts val="0"/>
              </a:spcBef>
            </a:pPr>
            <a:r>
              <a:rPr lang="en-US" sz="1400" dirty="0" err="1">
                <a:latin typeface="Times New Roman" pitchFamily="18" charset="0"/>
                <a:cs typeface="Times New Roman" pitchFamily="18" charset="0"/>
              </a:rPr>
              <a:t>Nalanda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Mahavihara</a:t>
            </a:r>
            <a:r>
              <a:rPr lang="en-US" sz="1400" dirty="0">
                <a:latin typeface="Times New Roman" pitchFamily="18" charset="0"/>
                <a:cs typeface="Times New Roman" pitchFamily="18" charset="0"/>
              </a:rPr>
              <a:t> was a famous Buddhist educational and cultural center located in the ancient Indian state of Magadha (present-day Bihar). </a:t>
            </a:r>
            <a:r>
              <a:rPr lang="en-US" sz="1400" dirty="0" err="1">
                <a:latin typeface="Times New Roman" pitchFamily="18" charset="0"/>
                <a:cs typeface="Times New Roman" pitchFamily="18" charset="0"/>
              </a:rPr>
              <a:t>Nalanda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Mahavihara</a:t>
            </a:r>
            <a:r>
              <a:rPr lang="en-US" sz="1400" dirty="0">
                <a:latin typeface="Times New Roman" pitchFamily="18" charset="0"/>
                <a:cs typeface="Times New Roman" pitchFamily="18" charset="0"/>
              </a:rPr>
              <a:t> was founded in 427 AD. It is believed that Gupta emperors were the builders of </a:t>
            </a:r>
            <a:r>
              <a:rPr lang="en-US" sz="1400" dirty="0" err="1">
                <a:latin typeface="Times New Roman" pitchFamily="18" charset="0"/>
                <a:cs typeface="Times New Roman" pitchFamily="18" charset="0"/>
              </a:rPr>
              <a:t>Nalanda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Mahavihara</a:t>
            </a:r>
            <a:r>
              <a:rPr lang="en-US" sz="1400" dirty="0">
                <a:latin typeface="Times New Roman" pitchFamily="18" charset="0"/>
                <a:cs typeface="Times New Roman" pitchFamily="18" charset="0"/>
              </a:rPr>
              <a:t> and Sat first </a:t>
            </a:r>
            <a:r>
              <a:rPr lang="en-US" sz="1400" dirty="0" err="1">
                <a:latin typeface="Times New Roman" pitchFamily="18" charset="0"/>
                <a:cs typeface="Times New Roman" pitchFamily="18" charset="0"/>
              </a:rPr>
              <a:t>Kumaragupta</a:t>
            </a:r>
            <a:r>
              <a:rPr lang="en-US" sz="1400" dirty="0">
                <a:latin typeface="Times New Roman" pitchFamily="18" charset="0"/>
                <a:cs typeface="Times New Roman" pitchFamily="18" charset="0"/>
              </a:rPr>
              <a:t> took the first initiative in this regard. Around the seventh century, </a:t>
            </a:r>
            <a:r>
              <a:rPr lang="en-US" sz="1400" dirty="0" err="1">
                <a:latin typeface="Times New Roman" pitchFamily="18" charset="0"/>
                <a:cs typeface="Times New Roman" pitchFamily="18" charset="0"/>
              </a:rPr>
              <a:t>Nalanda</a:t>
            </a:r>
            <a:r>
              <a:rPr lang="en-US" sz="1400" dirty="0">
                <a:latin typeface="Times New Roman" pitchFamily="18" charset="0"/>
                <a:cs typeface="Times New Roman" pitchFamily="18" charset="0"/>
              </a:rPr>
              <a:t> became famous as a center of learning. At that time </a:t>
            </a:r>
            <a:r>
              <a:rPr lang="en-US" sz="1400" dirty="0" err="1">
                <a:latin typeface="Times New Roman" pitchFamily="18" charset="0"/>
                <a:cs typeface="Times New Roman" pitchFamily="18" charset="0"/>
              </a:rPr>
              <a:t>Nalanda</a:t>
            </a:r>
            <a:r>
              <a:rPr lang="en-US" sz="1400" dirty="0">
                <a:latin typeface="Times New Roman" pitchFamily="18" charset="0"/>
                <a:cs typeface="Times New Roman" pitchFamily="18" charset="0"/>
              </a:rPr>
              <a:t> had 10,000 students and 2,000 </a:t>
            </a:r>
            <a:r>
              <a:rPr lang="en-US" sz="1400" dirty="0" smtClean="0">
                <a:latin typeface="Times New Roman" pitchFamily="18" charset="0"/>
                <a:cs typeface="Times New Roman" pitchFamily="18" charset="0"/>
              </a:rPr>
              <a:t>teachers.</a:t>
            </a:r>
            <a:r>
              <a:rPr lang="en-US" sz="1400" dirty="0">
                <a:latin typeface="Times New Roman" pitchFamily="18" charset="0"/>
                <a:cs typeface="Times New Roman" pitchFamily="18" charset="0"/>
              </a:rPr>
              <a:t> Many of them came from Korea, Japan, China, Tibet, Indonesia, Iran and Turkey. Chinese pilgrim </a:t>
            </a:r>
            <a:r>
              <a:rPr lang="en-US" sz="1400" dirty="0" err="1">
                <a:latin typeface="Times New Roman" pitchFamily="18" charset="0"/>
                <a:cs typeface="Times New Roman" pitchFamily="18" charset="0"/>
              </a:rPr>
              <a:t>Hiuen</a:t>
            </a:r>
            <a:r>
              <a:rPr lang="en-US" sz="1400" dirty="0">
                <a:latin typeface="Times New Roman" pitchFamily="18" charset="0"/>
                <a:cs typeface="Times New Roman" pitchFamily="18" charset="0"/>
              </a:rPr>
              <a:t> Tsang spent several years here to study.</a:t>
            </a:r>
          </a:p>
          <a:p>
            <a:pPr algn="just">
              <a:spcBef>
                <a:spcPts val="0"/>
              </a:spcBef>
            </a:pPr>
            <a:r>
              <a:rPr lang="en-US" sz="1400" b="1" dirty="0">
                <a:latin typeface="Times New Roman" pitchFamily="18" charset="0"/>
                <a:cs typeface="Times New Roman" pitchFamily="18" charset="0"/>
              </a:rPr>
              <a:t>The mystics of the Gupta period : </a:t>
            </a:r>
            <a:r>
              <a:rPr lang="en-US" sz="1400" i="1" dirty="0" err="1">
                <a:latin typeface="Times New Roman" pitchFamily="18" charset="0"/>
                <a:cs typeface="Times New Roman" pitchFamily="18" charset="0"/>
              </a:rPr>
              <a:t>Kalidasa</a:t>
            </a:r>
            <a:r>
              <a:rPr lang="en-US" sz="1400" i="1" dirty="0">
                <a:latin typeface="Times New Roman" pitchFamily="18" charset="0"/>
                <a:cs typeface="Times New Roman" pitchFamily="18" charset="0"/>
              </a:rPr>
              <a:t>,  Fa-Hien, Aryabhata</a:t>
            </a:r>
          </a:p>
          <a:p>
            <a:pPr algn="just"/>
            <a:r>
              <a:rPr lang="en-US" sz="1400" dirty="0" smtClean="0">
                <a:latin typeface="Times New Roman" panose="02020603050405020304" pitchFamily="18" charset="0"/>
                <a:cs typeface="Times New Roman" panose="02020603050405020304" pitchFamily="18" charset="0"/>
              </a:rPr>
              <a:t>The </a:t>
            </a:r>
            <a:r>
              <a:rPr lang="en-US" sz="1400" dirty="0">
                <a:latin typeface="Times New Roman" panose="02020603050405020304" pitchFamily="18" charset="0"/>
                <a:cs typeface="Times New Roman" panose="02020603050405020304" pitchFamily="18" charset="0"/>
              </a:rPr>
              <a:t>first ruler of the empire was Chandra Gupta I, and the founder of Gupta dynasty was Chandra Gupta 1 it is not to get confused with Chandragupta who founded the </a:t>
            </a:r>
            <a:r>
              <a:rPr lang="en-US" sz="1400" dirty="0" err="1">
                <a:latin typeface="Times New Roman" panose="02020603050405020304" pitchFamily="18" charset="0"/>
                <a:cs typeface="Times New Roman" panose="02020603050405020304" pitchFamily="18" charset="0"/>
              </a:rPr>
              <a:t>Mauryan</a:t>
            </a:r>
            <a:r>
              <a:rPr lang="en-US" sz="1400" dirty="0">
                <a:latin typeface="Times New Roman" panose="02020603050405020304" pitchFamily="18" charset="0"/>
                <a:cs typeface="Times New Roman" panose="02020603050405020304" pitchFamily="18" charset="0"/>
              </a:rPr>
              <a:t> dynasty in 321 </a:t>
            </a:r>
            <a:r>
              <a:rPr lang="en-US" sz="1400" dirty="0" err="1">
                <a:latin typeface="Times New Roman" panose="02020603050405020304" pitchFamily="18" charset="0"/>
                <a:cs typeface="Times New Roman" panose="02020603050405020304" pitchFamily="18" charset="0"/>
              </a:rPr>
              <a:t>bc</a:t>
            </a:r>
            <a:r>
              <a:rPr lang="en-US" sz="1400" dirty="0">
                <a:latin typeface="Times New Roman" panose="02020603050405020304" pitchFamily="18" charset="0"/>
                <a:cs typeface="Times New Roman" panose="02020603050405020304" pitchFamily="18" charset="0"/>
              </a:rPr>
              <a:t>).</a:t>
            </a:r>
          </a:p>
          <a:p>
            <a:pPr algn="just"/>
            <a:r>
              <a:rPr lang="en-US" sz="1400" dirty="0" smtClean="0">
                <a:latin typeface="Times New Roman" panose="02020603050405020304" pitchFamily="18" charset="0"/>
                <a:cs typeface="Times New Roman" panose="02020603050405020304" pitchFamily="18" charset="0"/>
              </a:rPr>
              <a:t>Achievements </a:t>
            </a:r>
            <a:r>
              <a:rPr lang="en-US" sz="1400" dirty="0">
                <a:latin typeface="Times New Roman" panose="02020603050405020304" pitchFamily="18" charset="0"/>
                <a:cs typeface="Times New Roman" panose="02020603050405020304" pitchFamily="18" charset="0"/>
              </a:rPr>
              <a:t>of the </a:t>
            </a:r>
            <a:r>
              <a:rPr lang="en-US" sz="1400" dirty="0" smtClean="0">
                <a:latin typeface="Times New Roman" panose="02020603050405020304" pitchFamily="18" charset="0"/>
                <a:cs typeface="Times New Roman" panose="02020603050405020304" pitchFamily="18" charset="0"/>
              </a:rPr>
              <a:t>Gupta </a:t>
            </a:r>
            <a:r>
              <a:rPr lang="en-US" sz="1400" dirty="0">
                <a:latin typeface="Times New Roman" panose="02020603050405020304" pitchFamily="18" charset="0"/>
                <a:cs typeface="Times New Roman" panose="02020603050405020304" pitchFamily="18" charset="0"/>
              </a:rPr>
              <a:t>Empire were around This period called the Golden Age of India and it was marked by extensive inventions and discoveries in science, technology, engineering, art, </a:t>
            </a:r>
            <a:r>
              <a:rPr lang="en-US" sz="1400" dirty="0" smtClean="0">
                <a:latin typeface="Times New Roman" panose="02020603050405020304" pitchFamily="18" charset="0"/>
                <a:cs typeface="Times New Roman" panose="02020603050405020304" pitchFamily="18" charset="0"/>
              </a:rPr>
              <a:t>dialectic, literature, </a:t>
            </a:r>
            <a:r>
              <a:rPr lang="en-US" sz="1400" dirty="0">
                <a:latin typeface="Times New Roman" panose="02020603050405020304" pitchFamily="18" charset="0"/>
                <a:cs typeface="Times New Roman" panose="02020603050405020304" pitchFamily="18" charset="0"/>
              </a:rPr>
              <a:t>logic, mathematics, astronomy, religion, and philosophy that crystallized the elements of what is generally known as Hindu culture.</a:t>
            </a:r>
          </a:p>
          <a:p>
            <a:r>
              <a:rPr lang="en-US" sz="1400" dirty="0">
                <a:solidFill>
                  <a:srgbClr val="222222"/>
                </a:solidFill>
                <a:latin typeface="Times New Roman" panose="02020603050405020304" pitchFamily="18" charset="0"/>
              </a:rPr>
              <a:t/>
            </a:r>
            <a:br>
              <a:rPr lang="en-US" sz="1400" dirty="0">
                <a:solidFill>
                  <a:srgbClr val="222222"/>
                </a:solidFill>
                <a:latin typeface="Times New Roman" panose="02020603050405020304" pitchFamily="18" charset="0"/>
              </a:rPr>
            </a:br>
            <a:endParaRPr lang="en-US" sz="1400" dirty="0"/>
          </a:p>
        </p:txBody>
      </p:sp>
      <p:pic>
        <p:nvPicPr>
          <p:cNvPr id="10246" name="Picture 6" descr="Complete History of The Gupta Empire | Ancient History of India | Gupta  Dynasty | Gusain Academy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109" y="1783591"/>
            <a:ext cx="3629371" cy="42569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7511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rgbClr val="C00000"/>
                </a:solidFill>
              </a:rPr>
              <a:t/>
            </a:r>
            <a:br>
              <a:rPr lang="en-US" sz="3200" b="1" dirty="0" smtClean="0">
                <a:solidFill>
                  <a:srgbClr val="C00000"/>
                </a:solidFill>
              </a:rPr>
            </a:br>
            <a:r>
              <a:rPr lang="en-US" sz="3200" b="1" dirty="0" smtClean="0">
                <a:solidFill>
                  <a:srgbClr val="C00000"/>
                </a:solidFill>
                <a:latin typeface="Times New Roman" panose="02020603050405020304" pitchFamily="18" charset="0"/>
                <a:cs typeface="Times New Roman" panose="02020603050405020304" pitchFamily="18" charset="0"/>
              </a:rPr>
              <a:t>GOVERNMENT OF GUPTA DYNASTY</a:t>
            </a:r>
            <a:endParaRPr lang="en-US" sz="3200" b="1" dirty="0">
              <a:solidFill>
                <a:srgbClr val="C00000"/>
              </a:solidFill>
              <a:latin typeface="Times New Roman" panose="02020603050405020304" pitchFamily="18" charset="0"/>
              <a:cs typeface="Times New Roman" panose="02020603050405020304" pitchFamily="18" charset="0"/>
            </a:endParaRPr>
          </a:p>
        </p:txBody>
      </p:sp>
      <p:pic>
        <p:nvPicPr>
          <p:cNvPr id="11266" name="Picture 2" descr="https://ik.imagekit.io/smdxc0e2g3/userscontent2-endpoint/images/2fb0d545-41dc-4633-b86f-bac65573403e/97054b1a8a38942e7a878796c5be78ef.png?tr=w-520,rt-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3334" y="1800370"/>
            <a:ext cx="2587624" cy="36444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677334" y="1671383"/>
            <a:ext cx="6096000" cy="3970318"/>
          </a:xfrm>
          <a:prstGeom prst="rect">
            <a:avLst/>
          </a:prstGeom>
        </p:spPr>
        <p:txBody>
          <a:bodyPr>
            <a:spAutoFit/>
          </a:bodyPr>
          <a:lstStyle/>
          <a:p>
            <a:pPr algn="just">
              <a:spcBef>
                <a:spcPts val="0"/>
              </a:spcBef>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Gupta emperors were divided into several divisions for the convenience of ruling Bengal. do </a:t>
            </a:r>
            <a:r>
              <a:rPr lang="en-US" dirty="0" err="1">
                <a:latin typeface="Times New Roman" pitchFamily="18" charset="0"/>
                <a:cs typeface="Times New Roman" pitchFamily="18" charset="0"/>
              </a:rPr>
              <a:t>Bhukti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Bhaya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Mool</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Beethi</a:t>
            </a:r>
            <a:r>
              <a:rPr lang="en-US" dirty="0">
                <a:latin typeface="Times New Roman" pitchFamily="18" charset="0"/>
                <a:cs typeface="Times New Roman" pitchFamily="18" charset="0"/>
              </a:rPr>
              <a:t> and Village had these administrative divisions. The role of the </a:t>
            </a:r>
            <a:r>
              <a:rPr lang="en-US" dirty="0" err="1">
                <a:latin typeface="Times New Roman" pitchFamily="18" charset="0"/>
                <a:cs typeface="Times New Roman" pitchFamily="18" charset="0"/>
              </a:rPr>
              <a:t>Guptas</a:t>
            </a:r>
            <a:r>
              <a:rPr lang="en-US" dirty="0">
                <a:latin typeface="Times New Roman" pitchFamily="18" charset="0"/>
                <a:cs typeface="Times New Roman" pitchFamily="18" charset="0"/>
              </a:rPr>
              <a:t> in the introduction of administrative and land system is particularly significant in the history of Bengal. The economic condition of Bengal was good during the Gupta period. But in the 6th century, when the Gupta Empire was weakened by internal rebellions and repeated invasions by </a:t>
            </a:r>
            <a:r>
              <a:rPr lang="en-US" dirty="0" err="1">
                <a:latin typeface="Times New Roman" pitchFamily="18" charset="0"/>
                <a:cs typeface="Times New Roman" pitchFamily="18" charset="0"/>
              </a:rPr>
              <a:t>Injati</a:t>
            </a:r>
            <a:r>
              <a:rPr lang="en-US" dirty="0">
                <a:latin typeface="Times New Roman" pitchFamily="18" charset="0"/>
                <a:cs typeface="Times New Roman" pitchFamily="18" charset="0"/>
              </a:rPr>
              <a:t>, two independent states named Gaud and </a:t>
            </a:r>
            <a:r>
              <a:rPr lang="en-US" dirty="0" err="1">
                <a:latin typeface="Times New Roman" pitchFamily="18" charset="0"/>
                <a:cs typeface="Times New Roman" pitchFamily="18" charset="0"/>
              </a:rPr>
              <a:t>Banga</a:t>
            </a:r>
            <a:r>
              <a:rPr lang="en-US" dirty="0">
                <a:latin typeface="Times New Roman" pitchFamily="18" charset="0"/>
                <a:cs typeface="Times New Roman" pitchFamily="18" charset="0"/>
              </a:rPr>
              <a:t> emerged in Bengal.</a:t>
            </a:r>
          </a:p>
          <a:p>
            <a:pPr algn="just"/>
            <a:r>
              <a:rPr lang="en-US" dirty="0" smtClean="0">
                <a:latin typeface="Times New Roman" panose="02020603050405020304" pitchFamily="18" charset="0"/>
                <a:cs typeface="Times New Roman" panose="02020603050405020304" pitchFamily="18" charset="0"/>
              </a:rPr>
              <a:t>Type </a:t>
            </a:r>
            <a:r>
              <a:rPr lang="en-US" dirty="0">
                <a:latin typeface="Times New Roman" panose="02020603050405020304" pitchFamily="18" charset="0"/>
                <a:cs typeface="Times New Roman" panose="02020603050405020304" pitchFamily="18" charset="0"/>
              </a:rPr>
              <a:t>of Government. Based in northern India, the Gupta Empire (320–600) was one of the largest political and military empires in world history. While the Gupta rulers named themselves the king of kings, they did not claim to be of divine origin and ruled with relative </a:t>
            </a:r>
            <a:r>
              <a:rPr lang="en-US" dirty="0" smtClean="0">
                <a:latin typeface="Times New Roman" panose="02020603050405020304" pitchFamily="18" charset="0"/>
                <a:cs typeface="Times New Roman" panose="02020603050405020304" pitchFamily="18" charset="0"/>
              </a:rPr>
              <a:t>benevolence.</a:t>
            </a:r>
            <a:endParaRPr lang="en-US"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93072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INVENTIONS AND TECHNOLOGY IN THE GUPTA EMPIRE</a:t>
            </a:r>
            <a:endParaRPr lang="en-US" sz="3200" b="1" dirty="0">
              <a:solidFill>
                <a:srgbClr val="C00000"/>
              </a:solidFill>
              <a:latin typeface="Times New Roman" panose="02020603050405020304" pitchFamily="18" charset="0"/>
              <a:cs typeface="Times New Roman" panose="02020603050405020304" pitchFamily="18" charset="0"/>
            </a:endParaRPr>
          </a:p>
        </p:txBody>
      </p:sp>
      <p:pic>
        <p:nvPicPr>
          <p:cNvPr id="12290" name="Picture 2" descr="https://userscontent2.emaze.com/images/2fb0d545-41dc-4633-b86f-bac65573403e/f5a55f3902a654a2a5ef791b2e7e777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36571" y="2662428"/>
            <a:ext cx="2542341" cy="29763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677334" y="2857935"/>
            <a:ext cx="5848157" cy="2585323"/>
          </a:xfrm>
          <a:prstGeom prst="rect">
            <a:avLst/>
          </a:prstGeom>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They </a:t>
            </a:r>
            <a:r>
              <a:rPr lang="en-US" dirty="0">
                <a:latin typeface="Times New Roman" panose="02020603050405020304" pitchFamily="18" charset="0"/>
                <a:cs typeface="Times New Roman" panose="02020603050405020304" pitchFamily="18" charset="0"/>
              </a:rPr>
              <a:t>made inventions and discoveries in science, technology, engineering, art, dialectic, literature, logic, mathematics, astronomy, religion, and philosophy. For Technology </a:t>
            </a:r>
            <a:r>
              <a:rPr lang="en-US" dirty="0" err="1">
                <a:latin typeface="Times New Roman" panose="02020603050405020304" pitchFamily="18" charset="0"/>
                <a:cs typeface="Times New Roman" panose="02020603050405020304" pitchFamily="18" charset="0"/>
              </a:rPr>
              <a:t>Guptas</a:t>
            </a:r>
            <a:r>
              <a:rPr lang="en-US" dirty="0">
                <a:latin typeface="Times New Roman" panose="02020603050405020304" pitchFamily="18" charset="0"/>
                <a:cs typeface="Times New Roman" panose="02020603050405020304" pitchFamily="18" charset="0"/>
              </a:rPr>
              <a:t>' scientists discovered that there were seven planets in the solar system. They also created the technology that was able to help them detect eclipses of the sun and moon. </a:t>
            </a:r>
            <a:r>
              <a:rPr lang="en-US" dirty="0" err="1">
                <a:latin typeface="Times New Roman" panose="02020603050405020304" pitchFamily="18" charset="0"/>
                <a:cs typeface="Times New Roman" panose="02020603050405020304" pitchFamily="18" charset="0"/>
              </a:rPr>
              <a:t>Arybhata</a:t>
            </a:r>
            <a:r>
              <a:rPr lang="en-US" dirty="0">
                <a:latin typeface="Times New Roman" panose="02020603050405020304" pitchFamily="18" charset="0"/>
                <a:cs typeface="Times New Roman" panose="02020603050405020304" pitchFamily="18" charset="0"/>
              </a:rPr>
              <a:t> was one of the most famous scientists in the Gupta Empire: He determined that Earth rotates on an axis and revolves around the </a:t>
            </a:r>
            <a:r>
              <a:rPr lang="en-US" dirty="0" err="1">
                <a:latin typeface="Times New Roman" panose="02020603050405020304" pitchFamily="18" charset="0"/>
                <a:cs typeface="Times New Roman" panose="02020603050405020304" pitchFamily="18" charset="0"/>
              </a:rPr>
              <a:t>sun.Jan</a:t>
            </a:r>
            <a:r>
              <a:rPr lang="en-US" dirty="0">
                <a:latin typeface="Times New Roman" panose="02020603050405020304" pitchFamily="18" charset="0"/>
                <a:cs typeface="Times New Roman" panose="02020603050405020304" pitchFamily="18" charset="0"/>
              </a:rPr>
              <a:t> 10, 2014</a:t>
            </a:r>
          </a:p>
        </p:txBody>
      </p:sp>
    </p:spTree>
    <p:extLst>
      <p:ext uri="{BB962C8B-B14F-4D97-AF65-F5344CB8AC3E}">
        <p14:creationId xmlns:p14="http://schemas.microsoft.com/office/powerpoint/2010/main" val="10233298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solidFill>
                  <a:srgbClr val="C00000"/>
                </a:solidFill>
                <a:latin typeface="Times New Roman" panose="02020603050405020304" pitchFamily="18" charset="0"/>
                <a:cs typeface="Times New Roman" panose="02020603050405020304" pitchFamily="18" charset="0"/>
              </a:rPr>
              <a:t/>
            </a:r>
            <a:br>
              <a:rPr lang="en-US" dirty="0" smtClean="0">
                <a:solidFill>
                  <a:srgbClr val="C00000"/>
                </a:solidFill>
                <a:latin typeface="Times New Roman" panose="02020603050405020304" pitchFamily="18" charset="0"/>
                <a:cs typeface="Times New Roman" panose="02020603050405020304" pitchFamily="18" charset="0"/>
              </a:rPr>
            </a:br>
            <a:r>
              <a:rPr lang="en-IN" b="1" dirty="0" smtClean="0">
                <a:solidFill>
                  <a:srgbClr val="C00000"/>
                </a:solidFill>
                <a:latin typeface="Times New Roman" panose="02020603050405020304" pitchFamily="18" charset="0"/>
                <a:cs typeface="Times New Roman" panose="02020603050405020304" pitchFamily="18" charset="0"/>
              </a:rPr>
              <a:t>WHAT IS RACE?</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A category of people who have been singled out as inferior or superior, often on the basis of real or alleged physical characteristics.</a:t>
            </a:r>
          </a:p>
          <a:p>
            <a:endParaRPr lang="en-US" dirty="0"/>
          </a:p>
        </p:txBody>
      </p:sp>
      <p:pic>
        <p:nvPicPr>
          <p:cNvPr id="7" name="Picture 6" descr="What is Rac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983672" y="2814204"/>
            <a:ext cx="8290329" cy="3073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31952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13679"/>
          </a:xfrm>
        </p:spPr>
        <p:txBody>
          <a:bodyPr>
            <a:normAutofit fontScale="90000"/>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END OF CIVILIZATION OF GUPTA EMPIRE</a:t>
            </a:r>
            <a:r>
              <a:rPr lang="en-US" dirty="0"/>
              <a:t/>
            </a:r>
            <a:br>
              <a:rPr lang="en-US" dirty="0"/>
            </a:br>
            <a:endParaRPr lang="en-US" dirty="0"/>
          </a:p>
        </p:txBody>
      </p:sp>
      <p:pic>
        <p:nvPicPr>
          <p:cNvPr id="13314" name="Picture 2" descr="https://ik.imagekit.io/smdxc0e2g3/userscontent2-endpoint/images/2fb0d545-41dc-4633-b86f-bac65573403e/6f26c330b026a55b6f98181b37a62691.png?tr=w-520,rt-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4898" y="1634115"/>
            <a:ext cx="2671452" cy="44757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548114" y="1634116"/>
            <a:ext cx="6096000" cy="4616648"/>
          </a:xfrm>
          <a:prstGeom prst="rect">
            <a:avLst/>
          </a:prstGeom>
        </p:spPr>
        <p:txBody>
          <a:bodyPr>
            <a:spAutoFit/>
          </a:bodyPr>
          <a:lstStyle/>
          <a:p>
            <a:pPr algn="just"/>
            <a:r>
              <a:rPr lang="en-US" sz="1400" b="1" dirty="0">
                <a:latin typeface="Times New Roman" pitchFamily="18" charset="0"/>
                <a:cs typeface="Times New Roman" pitchFamily="18" charset="0"/>
              </a:rPr>
              <a:t>Caused the fall of the Gupta Empire</a:t>
            </a:r>
          </a:p>
          <a:p>
            <a:pPr lvl="0" algn="just"/>
            <a:r>
              <a:rPr lang="en-US" sz="1400" dirty="0">
                <a:latin typeface="Times New Roman" pitchFamily="18" charset="0"/>
                <a:cs typeface="Times New Roman" pitchFamily="18" charset="0"/>
              </a:rPr>
              <a:t>The great empire built around Magadha by the untiring efforts and military genius of </a:t>
            </a:r>
            <a:r>
              <a:rPr lang="en-US" sz="1400" dirty="0" err="1">
                <a:latin typeface="Times New Roman" pitchFamily="18" charset="0"/>
                <a:cs typeface="Times New Roman" pitchFamily="18" charset="0"/>
              </a:rPr>
              <a:t>Samudragupta</a:t>
            </a:r>
            <a:r>
              <a:rPr lang="en-US" sz="1400" dirty="0">
                <a:latin typeface="Times New Roman" pitchFamily="18" charset="0"/>
                <a:cs typeface="Times New Roman" pitchFamily="18" charset="0"/>
              </a:rPr>
              <a:t> and Chandragupta II began to decline from the end of the fifth century AD and ended completely in the middle of the sixth century.</a:t>
            </a:r>
          </a:p>
          <a:p>
            <a:pPr lvl="0" algn="just"/>
            <a:r>
              <a:rPr lang="en-US" sz="1400" dirty="0" err="1">
                <a:latin typeface="Times New Roman" pitchFamily="18" charset="0"/>
                <a:cs typeface="Times New Roman" pitchFamily="18" charset="0"/>
              </a:rPr>
              <a:t>Skandagupta</a:t>
            </a:r>
            <a:r>
              <a:rPr lang="en-US" sz="1400" dirty="0">
                <a:latin typeface="Times New Roman" pitchFamily="18" charset="0"/>
                <a:cs typeface="Times New Roman" pitchFamily="18" charset="0"/>
              </a:rPr>
              <a:t> is said to be the last major emperor of the Gupta Empire. He died in 467 AD. The weakness and incompetence of his successors in governance was one of the main reasons for the downfall of the Gupta Empire.</a:t>
            </a:r>
          </a:p>
          <a:p>
            <a:pPr lvl="0" algn="just"/>
            <a:r>
              <a:rPr lang="en-US" sz="1400" dirty="0" err="1">
                <a:latin typeface="Times New Roman" pitchFamily="18" charset="0"/>
                <a:cs typeface="Times New Roman" pitchFamily="18" charset="0"/>
              </a:rPr>
              <a:t>Samudragupta</a:t>
            </a:r>
            <a:r>
              <a:rPr lang="en-US" sz="1400" dirty="0">
                <a:latin typeface="Times New Roman" pitchFamily="18" charset="0"/>
                <a:cs typeface="Times New Roman" pitchFamily="18" charset="0"/>
              </a:rPr>
              <a:t> used to give back their kingdoms to defeated kings in return for regular tribute and obedience. Later, due to the weakness of the Gupta kings, when these provincial rulers rebelled, they could not be suppressed.</a:t>
            </a:r>
          </a:p>
          <a:p>
            <a:pPr lvl="0" algn="just"/>
            <a:r>
              <a:rPr lang="en-US" sz="1400" dirty="0">
                <a:latin typeface="Times New Roman" pitchFamily="18" charset="0"/>
                <a:cs typeface="Times New Roman" pitchFamily="18" charset="0"/>
              </a:rPr>
              <a:t>An important contemporary power of the </a:t>
            </a:r>
            <a:r>
              <a:rPr lang="en-US" sz="1400" dirty="0" err="1">
                <a:latin typeface="Times New Roman" pitchFamily="18" charset="0"/>
                <a:cs typeface="Times New Roman" pitchFamily="18" charset="0"/>
              </a:rPr>
              <a:t>Guptas</a:t>
            </a:r>
            <a:r>
              <a:rPr lang="en-US" sz="1400" dirty="0">
                <a:latin typeface="Times New Roman" pitchFamily="18" charset="0"/>
                <a:cs typeface="Times New Roman" pitchFamily="18" charset="0"/>
              </a:rPr>
              <a:t> were the </a:t>
            </a:r>
            <a:r>
              <a:rPr lang="en-US" sz="1400" dirty="0" err="1">
                <a:latin typeface="Times New Roman" pitchFamily="18" charset="0"/>
                <a:cs typeface="Times New Roman" pitchFamily="18" charset="0"/>
              </a:rPr>
              <a:t>Batakas</a:t>
            </a:r>
            <a:r>
              <a:rPr lang="en-US" sz="1400" dirty="0">
                <a:latin typeface="Times New Roman" pitchFamily="18" charset="0"/>
                <a:cs typeface="Times New Roman" pitchFamily="18" charset="0"/>
              </a:rPr>
              <a:t>. They help the </a:t>
            </a:r>
            <a:r>
              <a:rPr lang="en-US" sz="1400" dirty="0" err="1">
                <a:latin typeface="Times New Roman" pitchFamily="18" charset="0"/>
                <a:cs typeface="Times New Roman" pitchFamily="18" charset="0"/>
              </a:rPr>
              <a:t>Pushyamitra</a:t>
            </a:r>
            <a:r>
              <a:rPr lang="en-US" sz="1400" dirty="0">
                <a:latin typeface="Times New Roman" pitchFamily="18" charset="0"/>
                <a:cs typeface="Times New Roman" pitchFamily="18" charset="0"/>
              </a:rPr>
              <a:t> or Hun invaders due to a rift in their relationship. The Gupta Empire fell at the hands of these Huns</a:t>
            </a:r>
            <a:endParaRPr lang="en-US" sz="1400" dirty="0" smtClean="0">
              <a:latin typeface="Times New Roman" panose="02020603050405020304" pitchFamily="18" charset="0"/>
              <a:cs typeface="Times New Roman" panose="02020603050405020304" pitchFamily="18" charset="0"/>
            </a:endParaRPr>
          </a:p>
          <a:p>
            <a:pPr algn="just"/>
            <a:r>
              <a:rPr lang="en-US" sz="1400" dirty="0" smtClean="0">
                <a:latin typeface="Times New Roman" panose="02020603050405020304" pitchFamily="18" charset="0"/>
                <a:cs typeface="Times New Roman" panose="02020603050405020304" pitchFamily="18" charset="0"/>
              </a:rPr>
              <a:t>The </a:t>
            </a:r>
            <a:r>
              <a:rPr lang="en-US" sz="1400" dirty="0">
                <a:latin typeface="Times New Roman" panose="02020603050405020304" pitchFamily="18" charset="0"/>
                <a:cs typeface="Times New Roman" panose="02020603050405020304" pitchFamily="18" charset="0"/>
              </a:rPr>
              <a:t>Huna People, invaded Gupta territory and caused critical damage to the empire. The Gupta Empire ended in 550 CE, when it disintegrated into regional kingdoms after a series of weak rulers and invasions from the east, west, and north. The Gupta Empire flourished, in military and territorial conquests as well as cultural and scholastic advancements, during the reign of Emperor Chandragupta II. Yet the succeeding rulers, beginning with </a:t>
            </a:r>
            <a:r>
              <a:rPr lang="en-US" sz="1400" dirty="0" err="1">
                <a:latin typeface="Times New Roman" panose="02020603050405020304" pitchFamily="18" charset="0"/>
                <a:cs typeface="Times New Roman" panose="02020603050405020304" pitchFamily="18" charset="0"/>
              </a:rPr>
              <a:t>Kumaragupta</a:t>
            </a:r>
            <a:r>
              <a:rPr lang="en-US" sz="1400" dirty="0">
                <a:latin typeface="Times New Roman" panose="02020603050405020304" pitchFamily="18" charset="0"/>
                <a:cs typeface="Times New Roman" panose="02020603050405020304" pitchFamily="18" charset="0"/>
              </a:rPr>
              <a:t> I and then </a:t>
            </a:r>
            <a:r>
              <a:rPr lang="en-US" sz="1400" dirty="0" err="1">
                <a:latin typeface="Times New Roman" panose="02020603050405020304" pitchFamily="18" charset="0"/>
                <a:cs typeface="Times New Roman" panose="02020603050405020304" pitchFamily="18" charset="0"/>
              </a:rPr>
              <a:t>Skandagupta</a:t>
            </a:r>
            <a:r>
              <a:rPr lang="en-US" sz="1400" dirty="0">
                <a:latin typeface="Times New Roman" panose="02020603050405020304" pitchFamily="18" charset="0"/>
                <a:cs typeface="Times New Roman" panose="02020603050405020304" pitchFamily="18" charset="0"/>
              </a:rPr>
              <a:t>, oversaw the eventual end of the Gupta Empire through military defeats, devalued money and withering </a:t>
            </a:r>
            <a:r>
              <a:rPr lang="en-US" sz="1400" dirty="0" smtClean="0">
                <a:latin typeface="Times New Roman" panose="02020603050405020304" pitchFamily="18" charset="0"/>
                <a:cs typeface="Times New Roman" panose="02020603050405020304" pitchFamily="18" charset="0"/>
              </a:rPr>
              <a:t>leadership.</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51211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528691-D381-394E-93EC-930B1251C04F}"/>
              </a:ext>
            </a:extLst>
          </p:cNvPr>
          <p:cNvSpPr>
            <a:spLocks noGrp="1"/>
          </p:cNvSpPr>
          <p:nvPr>
            <p:ph type="title"/>
          </p:nvPr>
        </p:nvSpPr>
        <p:spPr>
          <a:xfrm>
            <a:off x="748146" y="812800"/>
            <a:ext cx="8548254" cy="924560"/>
          </a:xfrm>
        </p:spPr>
        <p:txBody>
          <a:bodyPr>
            <a:normAutofit/>
          </a:bodyPr>
          <a:lstStyle/>
          <a:p>
            <a:pPr algn="ctr"/>
            <a:r>
              <a:rPr lang="en-US" sz="3200" b="1" dirty="0" smtClean="0">
                <a:solidFill>
                  <a:srgbClr val="C00000"/>
                </a:solidFill>
                <a:latin typeface="Times New Roman" pitchFamily="18" charset="0"/>
                <a:cs typeface="Times New Roman" pitchFamily="18" charset="0"/>
              </a:rPr>
              <a:t>THE INDEPENDENT KINGDOM OF BANGA </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5FF329E7-23F1-BC44-812F-C3911A598270}"/>
              </a:ext>
            </a:extLst>
          </p:cNvPr>
          <p:cNvSpPr>
            <a:spLocks noGrp="1"/>
          </p:cNvSpPr>
          <p:nvPr>
            <p:ph idx="1"/>
          </p:nvPr>
        </p:nvSpPr>
        <p:spPr>
          <a:xfrm>
            <a:off x="748146" y="1871613"/>
            <a:ext cx="8548254" cy="4023360"/>
          </a:xfrm>
        </p:spPr>
        <p:txBody>
          <a:bodyPr>
            <a:normAutofit fontScale="85000" lnSpcReduction="20000"/>
          </a:bodyPr>
          <a:lstStyle/>
          <a:p>
            <a:pPr marL="622300" indent="-406400" algn="just">
              <a:spcBef>
                <a:spcPts val="0"/>
              </a:spcBef>
              <a:buFont typeface="Wingdings" pitchFamily="2" charset="2"/>
              <a:buChar char="q"/>
            </a:pPr>
            <a:r>
              <a:rPr lang="en-US" sz="2100" dirty="0">
                <a:latin typeface="Times New Roman" pitchFamily="18" charset="0"/>
                <a:cs typeface="Times New Roman" pitchFamily="18" charset="0"/>
              </a:rPr>
              <a:t>An independent kingdom emerged in the </a:t>
            </a:r>
            <a:r>
              <a:rPr lang="en-US" sz="2100" dirty="0" err="1">
                <a:latin typeface="Times New Roman" pitchFamily="18" charset="0"/>
                <a:cs typeface="Times New Roman" pitchFamily="18" charset="0"/>
              </a:rPr>
              <a:t>Banga</a:t>
            </a:r>
            <a:r>
              <a:rPr lang="en-US" sz="2100" dirty="0">
                <a:latin typeface="Times New Roman" pitchFamily="18" charset="0"/>
                <a:cs typeface="Times New Roman" pitchFamily="18" charset="0"/>
              </a:rPr>
              <a:t> </a:t>
            </a:r>
            <a:r>
              <a:rPr lang="en-US" sz="2100" dirty="0" err="1">
                <a:latin typeface="Times New Roman" pitchFamily="18" charset="0"/>
                <a:cs typeface="Times New Roman" pitchFamily="18" charset="0"/>
              </a:rPr>
              <a:t>Janapada</a:t>
            </a:r>
            <a:r>
              <a:rPr lang="en-US" sz="2100" dirty="0">
                <a:latin typeface="Times New Roman" pitchFamily="18" charset="0"/>
                <a:cs typeface="Times New Roman" pitchFamily="18" charset="0"/>
              </a:rPr>
              <a:t> with the advantage of the weaknesses of the Gupta's Empire. It was known from 'Copper inscription' on copper that three kings named </a:t>
            </a:r>
            <a:r>
              <a:rPr lang="en-US" sz="2100" dirty="0" err="1">
                <a:latin typeface="Times New Roman" pitchFamily="18" charset="0"/>
                <a:cs typeface="Times New Roman" pitchFamily="18" charset="0"/>
              </a:rPr>
              <a:t>Gophandra</a:t>
            </a:r>
            <a:r>
              <a:rPr lang="en-US" sz="2100" dirty="0">
                <a:latin typeface="Times New Roman" pitchFamily="18" charset="0"/>
                <a:cs typeface="Times New Roman" pitchFamily="18" charset="0"/>
              </a:rPr>
              <a:t>, </a:t>
            </a:r>
            <a:r>
              <a:rPr lang="en-US" sz="2100" dirty="0" err="1">
                <a:latin typeface="Times New Roman" pitchFamily="18" charset="0"/>
                <a:cs typeface="Times New Roman" pitchFamily="18" charset="0"/>
              </a:rPr>
              <a:t>Dharmaditya</a:t>
            </a:r>
            <a:r>
              <a:rPr lang="en-US" sz="2100" dirty="0">
                <a:latin typeface="Times New Roman" pitchFamily="18" charset="0"/>
                <a:cs typeface="Times New Roman" pitchFamily="18" charset="0"/>
              </a:rPr>
              <a:t> and </a:t>
            </a:r>
            <a:r>
              <a:rPr lang="en-US" sz="2100" dirty="0" err="1">
                <a:latin typeface="Times New Roman" pitchFamily="18" charset="0"/>
                <a:cs typeface="Times New Roman" pitchFamily="18" charset="0"/>
              </a:rPr>
              <a:t>Samachardeva</a:t>
            </a:r>
            <a:r>
              <a:rPr lang="en-US" sz="2100" dirty="0">
                <a:latin typeface="Times New Roman" pitchFamily="18" charset="0"/>
                <a:cs typeface="Times New Roman" pitchFamily="18" charset="0"/>
              </a:rPr>
              <a:t> ruled independent Bengal. All of them assumed the title '</a:t>
            </a:r>
            <a:r>
              <a:rPr lang="en-US" sz="2100" dirty="0" err="1">
                <a:latin typeface="Times New Roman" pitchFamily="18" charset="0"/>
                <a:cs typeface="Times New Roman" pitchFamily="18" charset="0"/>
              </a:rPr>
              <a:t>Moharajadhiraj</a:t>
            </a:r>
            <a:r>
              <a:rPr lang="en-US" sz="2100" dirty="0">
                <a:latin typeface="Times New Roman" pitchFamily="18" charset="0"/>
                <a:cs typeface="Times New Roman" pitchFamily="18" charset="0"/>
              </a:rPr>
              <a:t>'. Their regime was between 525A.D. -600 A.D. It cannot be said when and how the independent and powerful Bongo kingdom collapsed. It is a notion that </a:t>
            </a:r>
            <a:r>
              <a:rPr lang="en-US" sz="2100" dirty="0" err="1">
                <a:latin typeface="Times New Roman" pitchFamily="18" charset="0"/>
                <a:cs typeface="Times New Roman" pitchFamily="18" charset="0"/>
              </a:rPr>
              <a:t>Kirtivarman</a:t>
            </a:r>
            <a:r>
              <a:rPr lang="en-US" sz="2100" dirty="0">
                <a:latin typeface="Times New Roman" pitchFamily="18" charset="0"/>
                <a:cs typeface="Times New Roman" pitchFamily="18" charset="0"/>
              </a:rPr>
              <a:t> was the last king of independent </a:t>
            </a:r>
            <a:r>
              <a:rPr lang="en-US" sz="2100" dirty="0" err="1" smtClean="0">
                <a:latin typeface="Times New Roman" pitchFamily="18" charset="0"/>
                <a:cs typeface="Times New Roman" pitchFamily="18" charset="0"/>
              </a:rPr>
              <a:t>Banga</a:t>
            </a:r>
            <a:r>
              <a:rPr lang="en-US" sz="2100" dirty="0">
                <a:latin typeface="Times New Roman" pitchFamily="18" charset="0"/>
                <a:cs typeface="Times New Roman" pitchFamily="18" charset="0"/>
              </a:rPr>
              <a:t>. The rise of some feudal kings is also held responsible for the fall of independent Bengal because before the seventh century independent and feudal kings belonging to Bhadra, </a:t>
            </a:r>
            <a:r>
              <a:rPr lang="en-US" sz="2100" dirty="0" err="1">
                <a:latin typeface="Times New Roman" pitchFamily="18" charset="0"/>
                <a:cs typeface="Times New Roman" pitchFamily="18" charset="0"/>
              </a:rPr>
              <a:t>Kharga</a:t>
            </a:r>
            <a:r>
              <a:rPr lang="en-US" sz="2100" dirty="0">
                <a:latin typeface="Times New Roman" pitchFamily="18" charset="0"/>
                <a:cs typeface="Times New Roman" pitchFamily="18" charset="0"/>
              </a:rPr>
              <a:t>, </a:t>
            </a:r>
            <a:r>
              <a:rPr lang="en-US" sz="2100" dirty="0" err="1">
                <a:latin typeface="Times New Roman" pitchFamily="18" charset="0"/>
                <a:cs typeface="Times New Roman" pitchFamily="18" charset="0"/>
              </a:rPr>
              <a:t>Rahr</a:t>
            </a:r>
            <a:r>
              <a:rPr lang="en-US" sz="2100" dirty="0">
                <a:latin typeface="Times New Roman" pitchFamily="18" charset="0"/>
                <a:cs typeface="Times New Roman" pitchFamily="18" charset="0"/>
              </a:rPr>
              <a:t> dynasty rose in the kingdom </a:t>
            </a:r>
            <a:r>
              <a:rPr lang="en-US" sz="2100" dirty="0" err="1">
                <a:latin typeface="Times New Roman" pitchFamily="18" charset="0"/>
                <a:cs typeface="Times New Roman" pitchFamily="18" charset="0"/>
              </a:rPr>
              <a:t>Samatata</a:t>
            </a:r>
            <a:r>
              <a:rPr lang="en-US" sz="2100" dirty="0">
                <a:latin typeface="Times New Roman" pitchFamily="18" charset="0"/>
                <a:cs typeface="Times New Roman" pitchFamily="18" charset="0"/>
              </a:rPr>
              <a:t> of south Bengal. </a:t>
            </a:r>
          </a:p>
          <a:p>
            <a:pPr marL="622300" indent="-406400" algn="just">
              <a:spcBef>
                <a:spcPts val="0"/>
              </a:spcBef>
              <a:buFont typeface="Wingdings" pitchFamily="2" charset="2"/>
              <a:buChar char="q"/>
            </a:pPr>
            <a:r>
              <a:rPr lang="en-US" sz="2100" dirty="0">
                <a:latin typeface="Times New Roman" pitchFamily="18" charset="0"/>
                <a:cs typeface="Times New Roman" pitchFamily="18" charset="0"/>
              </a:rPr>
              <a:t>After the fall of the Gupta dynasty in the sixth century the kings known as the 'later Gupta dynasty' with the title 'Gupta' extended their domination in North Bengal, northern side of West Bengal and Magadha. In the middle of the sixth century Gaur became known as a </a:t>
            </a:r>
            <a:r>
              <a:rPr lang="en-US" sz="2100" dirty="0" err="1">
                <a:latin typeface="Times New Roman" pitchFamily="18" charset="0"/>
                <a:cs typeface="Times New Roman" pitchFamily="18" charset="0"/>
              </a:rPr>
              <a:t>Janapada</a:t>
            </a:r>
            <a:r>
              <a:rPr lang="en-US" sz="2100" dirty="0">
                <a:latin typeface="Times New Roman" pitchFamily="18" charset="0"/>
                <a:cs typeface="Times New Roman" pitchFamily="18" charset="0"/>
              </a:rPr>
              <a:t> in this very region. Taking the complete advantage of this condition, a some feudal king named </a:t>
            </a:r>
            <a:r>
              <a:rPr lang="en-US" sz="2100" dirty="0" err="1" smtClean="0">
                <a:latin typeface="Times New Roman" pitchFamily="18" charset="0"/>
                <a:cs typeface="Times New Roman" pitchFamily="18" charset="0"/>
              </a:rPr>
              <a:t>Shashanksa</a:t>
            </a:r>
            <a:r>
              <a:rPr lang="en-US" sz="2100" dirty="0" smtClean="0">
                <a:latin typeface="Times New Roman" pitchFamily="18" charset="0"/>
                <a:cs typeface="Times New Roman" pitchFamily="18" charset="0"/>
              </a:rPr>
              <a:t> </a:t>
            </a:r>
            <a:r>
              <a:rPr lang="en-US" sz="2100" dirty="0">
                <a:latin typeface="Times New Roman" pitchFamily="18" charset="0"/>
                <a:cs typeface="Times New Roman" pitchFamily="18" charset="0"/>
              </a:rPr>
              <a:t>grabbed the power of Gaur region and established Gaur kingdom at the beginning of the seventh century. </a:t>
            </a:r>
          </a:p>
          <a:p>
            <a:pPr marL="622300" indent="-406400" algn="just">
              <a:buFont typeface="Wingdings" pitchFamily="2" charset="2"/>
              <a:buChar char="q"/>
            </a:pPr>
            <a:endParaRPr lang="en-US" sz="2200" dirty="0"/>
          </a:p>
          <a:p>
            <a:endParaRPr lang="en-US" dirty="0"/>
          </a:p>
        </p:txBody>
      </p:sp>
    </p:spTree>
    <p:extLst>
      <p:ext uri="{BB962C8B-B14F-4D97-AF65-F5344CB8AC3E}">
        <p14:creationId xmlns:p14="http://schemas.microsoft.com/office/powerpoint/2010/main" val="26605846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rgbClr val="C00000"/>
                </a:solidFill>
                <a:latin typeface="Times New Roman" pitchFamily="18" charset="0"/>
                <a:cs typeface="Times New Roman" pitchFamily="18" charset="0"/>
              </a:rPr>
              <a:t>GAUR UNDER THE LEADERSHIP OF SHASHANK CREDIT TO SHASHANK</a:t>
            </a:r>
            <a:endParaRPr lang="en-US" sz="3200" dirty="0"/>
          </a:p>
        </p:txBody>
      </p:sp>
      <p:sp>
        <p:nvSpPr>
          <p:cNvPr id="3" name="Content Placeholder 2"/>
          <p:cNvSpPr>
            <a:spLocks noGrp="1"/>
          </p:cNvSpPr>
          <p:nvPr>
            <p:ph idx="1"/>
          </p:nvPr>
        </p:nvSpPr>
        <p:spPr>
          <a:xfrm>
            <a:off x="677334" y="1930400"/>
            <a:ext cx="4811289" cy="4110963"/>
          </a:xfrm>
        </p:spPr>
        <p:txBody>
          <a:bodyPr>
            <a:normAutofit/>
          </a:bodyPr>
          <a:lstStyle/>
          <a:p>
            <a:pPr algn="just">
              <a:lnSpc>
                <a:spcPct val="90000"/>
              </a:lnSpc>
              <a:spcBef>
                <a:spcPts val="0"/>
              </a:spcBef>
            </a:pPr>
            <a:r>
              <a:rPr lang="en-US" dirty="0" smtClean="0">
                <a:solidFill>
                  <a:schemeClr val="tx1"/>
                </a:solidFill>
                <a:latin typeface="Times New Roman" pitchFamily="18" charset="0"/>
                <a:cs typeface="Times New Roman" pitchFamily="18" charset="0"/>
              </a:rPr>
              <a:t>The </a:t>
            </a:r>
            <a:r>
              <a:rPr lang="en-US" dirty="0">
                <a:solidFill>
                  <a:schemeClr val="tx1"/>
                </a:solidFill>
                <a:latin typeface="Times New Roman" pitchFamily="18" charset="0"/>
                <a:cs typeface="Times New Roman" pitchFamily="18" charset="0"/>
              </a:rPr>
              <a:t>capital is </a:t>
            </a:r>
            <a:r>
              <a:rPr lang="en-US" dirty="0" err="1" smtClean="0">
                <a:solidFill>
                  <a:schemeClr val="tx1"/>
                </a:solidFill>
                <a:latin typeface="Times New Roman" pitchFamily="18" charset="0"/>
                <a:cs typeface="Times New Roman" pitchFamily="18" charset="0"/>
              </a:rPr>
              <a:t>Karnasubarna</a:t>
            </a:r>
            <a:r>
              <a:rPr lang="en-US" dirty="0" smtClean="0">
                <a:solidFill>
                  <a:schemeClr val="tx1"/>
                </a:solidFill>
                <a:latin typeface="Times New Roman" pitchFamily="18" charset="0"/>
                <a:cs typeface="Times New Roman" pitchFamily="18" charset="0"/>
              </a:rPr>
              <a:t>,  The </a:t>
            </a:r>
            <a:r>
              <a:rPr lang="en-US" dirty="0">
                <a:solidFill>
                  <a:schemeClr val="tx1"/>
                </a:solidFill>
                <a:latin typeface="Times New Roman" pitchFamily="18" charset="0"/>
                <a:cs typeface="Times New Roman" pitchFamily="18" charset="0"/>
              </a:rPr>
              <a:t>common language is </a:t>
            </a:r>
            <a:r>
              <a:rPr lang="en-US" dirty="0" smtClean="0">
                <a:solidFill>
                  <a:schemeClr val="tx1"/>
                </a:solidFill>
                <a:latin typeface="Times New Roman" pitchFamily="18" charset="0"/>
                <a:cs typeface="Times New Roman" pitchFamily="18" charset="0"/>
              </a:rPr>
              <a:t>Bengali, Religion </a:t>
            </a:r>
            <a:r>
              <a:rPr lang="en-US" dirty="0">
                <a:solidFill>
                  <a:schemeClr val="tx1"/>
                </a:solidFill>
                <a:latin typeface="Times New Roman" pitchFamily="18" charset="0"/>
                <a:cs typeface="Times New Roman" pitchFamily="18" charset="0"/>
              </a:rPr>
              <a:t>is </a:t>
            </a:r>
            <a:r>
              <a:rPr lang="en-US" dirty="0" smtClean="0">
                <a:solidFill>
                  <a:schemeClr val="tx1"/>
                </a:solidFill>
                <a:latin typeface="Times New Roman" pitchFamily="18" charset="0"/>
                <a:cs typeface="Times New Roman" pitchFamily="18" charset="0"/>
              </a:rPr>
              <a:t>Hindu, The </a:t>
            </a:r>
            <a:r>
              <a:rPr lang="en-US" dirty="0">
                <a:solidFill>
                  <a:schemeClr val="tx1"/>
                </a:solidFill>
                <a:latin typeface="Times New Roman" pitchFamily="18" charset="0"/>
                <a:cs typeface="Times New Roman" pitchFamily="18" charset="0"/>
              </a:rPr>
              <a:t>government is a </a:t>
            </a:r>
            <a:r>
              <a:rPr lang="en-US" dirty="0" smtClean="0">
                <a:solidFill>
                  <a:schemeClr val="tx1"/>
                </a:solidFill>
                <a:latin typeface="Times New Roman" pitchFamily="18" charset="0"/>
                <a:cs typeface="Times New Roman" pitchFamily="18" charset="0"/>
              </a:rPr>
              <a:t>monarchy,  the king, • </a:t>
            </a:r>
            <a:r>
              <a:rPr lang="en-US" dirty="0">
                <a:solidFill>
                  <a:schemeClr val="tx1"/>
                </a:solidFill>
                <a:latin typeface="Times New Roman" pitchFamily="18" charset="0"/>
                <a:cs typeface="Times New Roman" pitchFamily="18" charset="0"/>
              </a:rPr>
              <a:t>606 </a:t>
            </a:r>
            <a:r>
              <a:rPr lang="en-US" dirty="0" smtClean="0">
                <a:solidFill>
                  <a:schemeClr val="tx1"/>
                </a:solidFill>
                <a:latin typeface="Times New Roman" pitchFamily="18" charset="0"/>
                <a:cs typeface="Times New Roman" pitchFamily="18" charset="0"/>
              </a:rPr>
              <a:t>– 638 </a:t>
            </a:r>
            <a:r>
              <a:rPr lang="en-US" dirty="0" err="1" smtClean="0">
                <a:solidFill>
                  <a:schemeClr val="tx1"/>
                </a:solidFill>
                <a:latin typeface="Times New Roman" pitchFamily="18" charset="0"/>
                <a:cs typeface="Times New Roman" pitchFamily="18" charset="0"/>
              </a:rPr>
              <a:t>Shashank</a:t>
            </a:r>
            <a:r>
              <a:rPr lang="en-US" dirty="0" smtClean="0">
                <a:solidFill>
                  <a:schemeClr val="tx1"/>
                </a:solidFill>
                <a:latin typeface="Times New Roman" pitchFamily="18" charset="0"/>
                <a:cs typeface="Times New Roman" pitchFamily="18" charset="0"/>
              </a:rPr>
              <a:t>, • </a:t>
            </a:r>
            <a:r>
              <a:rPr lang="en-US" dirty="0">
                <a:solidFill>
                  <a:schemeClr val="tx1"/>
                </a:solidFill>
                <a:latin typeface="Times New Roman" pitchFamily="18" charset="0"/>
                <a:cs typeface="Times New Roman" pitchFamily="18" charset="0"/>
              </a:rPr>
              <a:t>638 </a:t>
            </a:r>
            <a:r>
              <a:rPr lang="en-US" dirty="0" smtClean="0">
                <a:solidFill>
                  <a:schemeClr val="tx1"/>
                </a:solidFill>
                <a:latin typeface="Times New Roman" pitchFamily="18" charset="0"/>
                <a:cs typeface="Times New Roman" pitchFamily="18" charset="0"/>
              </a:rPr>
              <a:t>– 640 </a:t>
            </a:r>
            <a:r>
              <a:rPr lang="en-US" dirty="0" err="1" smtClean="0">
                <a:solidFill>
                  <a:schemeClr val="tx1"/>
                </a:solidFill>
                <a:latin typeface="Times New Roman" pitchFamily="18" charset="0"/>
                <a:cs typeface="Times New Roman" pitchFamily="18" charset="0"/>
              </a:rPr>
              <a:t>Manab</a:t>
            </a:r>
            <a:r>
              <a:rPr lang="en-US" dirty="0" smtClean="0">
                <a:solidFill>
                  <a:schemeClr val="tx1"/>
                </a:solidFill>
                <a:latin typeface="Times New Roman" pitchFamily="18" charset="0"/>
                <a:cs typeface="Times New Roman" pitchFamily="18" charset="0"/>
              </a:rPr>
              <a:t>, The </a:t>
            </a:r>
            <a:r>
              <a:rPr lang="en-US" dirty="0">
                <a:solidFill>
                  <a:schemeClr val="tx1"/>
                </a:solidFill>
                <a:latin typeface="Times New Roman" pitchFamily="18" charset="0"/>
                <a:cs typeface="Times New Roman" pitchFamily="18" charset="0"/>
              </a:rPr>
              <a:t>historical period is </a:t>
            </a:r>
            <a:r>
              <a:rPr lang="en-US" dirty="0" err="1" smtClean="0">
                <a:solidFill>
                  <a:schemeClr val="tx1"/>
                </a:solidFill>
                <a:latin typeface="Times New Roman" pitchFamily="18" charset="0"/>
                <a:cs typeface="Times New Roman" pitchFamily="18" charset="0"/>
              </a:rPr>
              <a:t>Harshabda</a:t>
            </a:r>
            <a:r>
              <a:rPr lang="en-US" dirty="0" smtClean="0">
                <a:solidFill>
                  <a:schemeClr val="tx1"/>
                </a:solidFill>
                <a:latin typeface="Times New Roman" pitchFamily="18" charset="0"/>
                <a:cs typeface="Times New Roman" pitchFamily="18" charset="0"/>
              </a:rPr>
              <a:t> • Establishment 606 • Extinct 640</a:t>
            </a:r>
          </a:p>
          <a:p>
            <a:pPr algn="just">
              <a:lnSpc>
                <a:spcPct val="90000"/>
              </a:lnSpc>
              <a:spcBef>
                <a:spcPts val="0"/>
              </a:spcBef>
            </a:pPr>
            <a:r>
              <a:rPr lang="en-US" dirty="0">
                <a:solidFill>
                  <a:schemeClr val="tx1"/>
                </a:solidFill>
                <a:latin typeface="Times New Roman" pitchFamily="18" charset="0"/>
                <a:cs typeface="Times New Roman" pitchFamily="18" charset="0"/>
              </a:rPr>
              <a:t>Gaur Emperor Reigned </a:t>
            </a:r>
            <a:r>
              <a:rPr lang="en-US" dirty="0" smtClean="0">
                <a:solidFill>
                  <a:schemeClr val="tx1"/>
                </a:solidFill>
                <a:latin typeface="Times New Roman" pitchFamily="18" charset="0"/>
                <a:cs typeface="Times New Roman" pitchFamily="18" charset="0"/>
              </a:rPr>
              <a:t>606 - 638 AD,  Predecessor </a:t>
            </a:r>
            <a:r>
              <a:rPr lang="en-US" dirty="0" err="1" smtClean="0">
                <a:solidFill>
                  <a:schemeClr val="tx1"/>
                </a:solidFill>
                <a:latin typeface="Times New Roman" pitchFamily="18" charset="0"/>
                <a:cs typeface="Times New Roman" pitchFamily="18" charset="0"/>
              </a:rPr>
              <a:t>Mahasengupta</a:t>
            </a:r>
            <a:r>
              <a:rPr lang="en-US" dirty="0" smtClean="0">
                <a:solidFill>
                  <a:schemeClr val="tx1"/>
                </a:solidFill>
                <a:latin typeface="Times New Roman" pitchFamily="18" charset="0"/>
                <a:cs typeface="Times New Roman" pitchFamily="18" charset="0"/>
              </a:rPr>
              <a:t>, Successor </a:t>
            </a:r>
            <a:r>
              <a:rPr lang="en-US" dirty="0" err="1" smtClean="0">
                <a:solidFill>
                  <a:schemeClr val="tx1"/>
                </a:solidFill>
                <a:latin typeface="Times New Roman" pitchFamily="18" charset="0"/>
                <a:cs typeface="Times New Roman" pitchFamily="18" charset="0"/>
              </a:rPr>
              <a:t>Manab</a:t>
            </a:r>
            <a:r>
              <a:rPr lang="en-US" dirty="0" smtClean="0">
                <a:solidFill>
                  <a:schemeClr val="tx1"/>
                </a:solidFill>
                <a:latin typeface="Times New Roman" pitchFamily="18" charset="0"/>
                <a:cs typeface="Times New Roman" pitchFamily="18" charset="0"/>
              </a:rPr>
              <a:t> </a:t>
            </a:r>
            <a:r>
              <a:rPr lang="en-US" dirty="0">
                <a:solidFill>
                  <a:schemeClr val="tx1"/>
                </a:solidFill>
                <a:latin typeface="Times New Roman" pitchFamily="18" charset="0"/>
                <a:cs typeface="Times New Roman" pitchFamily="18" charset="0"/>
              </a:rPr>
              <a:t>(king)</a:t>
            </a:r>
          </a:p>
          <a:p>
            <a:pPr algn="just">
              <a:lnSpc>
                <a:spcPct val="120000"/>
              </a:lnSpc>
            </a:pPr>
            <a:endParaRPr lang="en-US" dirty="0">
              <a:latin typeface="Times New Roman" pitchFamily="18" charset="0"/>
              <a:cs typeface="Times New Roman" pitchFamily="18" charset="0"/>
            </a:endParaRP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5338" y="1930400"/>
            <a:ext cx="3071948" cy="23556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407257" y="4286064"/>
            <a:ext cx="3724650" cy="19538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5488623" y="4813951"/>
            <a:ext cx="2117522" cy="395749"/>
          </a:xfrm>
          <a:prstGeom prst="rect">
            <a:avLst/>
          </a:prstGeom>
        </p:spPr>
        <p:txBody>
          <a:bodyPr wrap="square">
            <a:spAutoFit/>
          </a:bodyPr>
          <a:lstStyle/>
          <a:p>
            <a:pPr algn="ctr">
              <a:lnSpc>
                <a:spcPct val="120000"/>
              </a:lnSpc>
            </a:pPr>
            <a:r>
              <a:rPr lang="en-US" dirty="0">
                <a:latin typeface="Times New Roman" pitchFamily="18" charset="0"/>
                <a:cs typeface="Times New Roman" pitchFamily="18" charset="0"/>
              </a:rPr>
              <a:t>Gaur </a:t>
            </a:r>
            <a:r>
              <a:rPr lang="en-US" dirty="0" smtClean="0">
                <a:latin typeface="Times New Roman" pitchFamily="18" charset="0"/>
                <a:cs typeface="Times New Roman" pitchFamily="18" charset="0"/>
              </a:rPr>
              <a:t>Emperor </a:t>
            </a:r>
            <a:r>
              <a:rPr lang="en-US" dirty="0">
                <a:latin typeface="Times New Roman" pitchFamily="18" charset="0"/>
                <a:cs typeface="Times New Roman" pitchFamily="18" charset="0"/>
              </a:rPr>
              <a:t>coin</a:t>
            </a:r>
          </a:p>
        </p:txBody>
      </p:sp>
    </p:spTree>
    <p:extLst>
      <p:ext uri="{BB962C8B-B14F-4D97-AF65-F5344CB8AC3E}">
        <p14:creationId xmlns:p14="http://schemas.microsoft.com/office/powerpoint/2010/main" val="27588952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000" dirty="0" smtClean="0">
                <a:solidFill>
                  <a:srgbClr val="C00000"/>
                </a:solidFill>
                <a:latin typeface="Times New Roman" pitchFamily="18" charset="0"/>
                <a:cs typeface="Times New Roman" pitchFamily="18" charset="0"/>
              </a:rPr>
              <a:t>GEOGRAPHICAL EXTENT OF THE GAUR KINGDOM IN PALE-GREEN ON A MAP OF THE MAJOR KINGDOMS OF SOUTH ASIA AT THE TIME OF SHASHANKA'S DEATH APPROXIMATELY, 625 AD.</a:t>
            </a:r>
            <a:endParaRPr lang="en-US" sz="2000" dirty="0">
              <a:solidFill>
                <a:srgbClr val="C00000"/>
              </a:solidFill>
            </a:endParaRPr>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334" y="2148751"/>
            <a:ext cx="4351866" cy="38926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148750"/>
            <a:ext cx="4341785" cy="38866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55724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87A13C15-B41D-9A49-9E71-0D69290B26E9}"/>
              </a:ext>
            </a:extLst>
          </p:cNvPr>
          <p:cNvSpPr>
            <a:spLocks noGrp="1"/>
          </p:cNvSpPr>
          <p:nvPr>
            <p:ph type="title"/>
          </p:nvPr>
        </p:nvSpPr>
        <p:spPr>
          <a:xfrm>
            <a:off x="810492" y="660399"/>
            <a:ext cx="8375072" cy="1500909"/>
          </a:xfrm>
        </p:spPr>
        <p:txBody>
          <a:bodyPr>
            <a:noAutofit/>
          </a:bodyPr>
          <a:lstStyle/>
          <a:p>
            <a:pPr algn="ctr" fontAlgn="base"/>
            <a:r>
              <a:rPr lang="en-US" sz="3000" b="1" dirty="0" smtClean="0">
                <a:solidFill>
                  <a:srgbClr val="C00000"/>
                </a:solidFill>
                <a:latin typeface="Times New Roman" pitchFamily="18" charset="0"/>
                <a:cs typeface="Times New Roman" pitchFamily="18" charset="0"/>
              </a:rPr>
              <a:t/>
            </a:r>
            <a:br>
              <a:rPr lang="en-US" sz="3000" b="1" dirty="0" smtClean="0">
                <a:solidFill>
                  <a:srgbClr val="C00000"/>
                </a:solidFill>
                <a:latin typeface="Times New Roman" pitchFamily="18" charset="0"/>
                <a:cs typeface="Times New Roman" pitchFamily="18" charset="0"/>
              </a:rPr>
            </a:br>
            <a:r>
              <a:rPr lang="en-US" sz="3000" b="1" dirty="0" smtClean="0">
                <a:solidFill>
                  <a:srgbClr val="C00000"/>
                </a:solidFill>
                <a:latin typeface="Times New Roman" pitchFamily="18" charset="0"/>
                <a:cs typeface="Times New Roman" pitchFamily="18" charset="0"/>
              </a:rPr>
              <a:t>THE LEADERSHIP OF SHASHANK </a:t>
            </a:r>
            <a:endParaRPr lang="en-US" sz="30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C6609AB8-AE7B-BA45-8D8E-E78B485D1D58}"/>
              </a:ext>
            </a:extLst>
          </p:cNvPr>
          <p:cNvSpPr>
            <a:spLocks noGrp="1"/>
          </p:cNvSpPr>
          <p:nvPr>
            <p:ph idx="1"/>
          </p:nvPr>
        </p:nvSpPr>
        <p:spPr>
          <a:xfrm>
            <a:off x="678873" y="2275224"/>
            <a:ext cx="8915401" cy="3806921"/>
          </a:xfrm>
        </p:spPr>
        <p:txBody>
          <a:bodyPr>
            <a:normAutofit/>
          </a:bodyPr>
          <a:lstStyle/>
          <a:p>
            <a:pPr marL="622300" indent="-444500" algn="just">
              <a:buFont typeface="Wingdings" pitchFamily="2" charset="2"/>
              <a:buChar char="q"/>
            </a:pPr>
            <a:r>
              <a:rPr lang="en-US" dirty="0">
                <a:solidFill>
                  <a:schemeClr val="tx1"/>
                </a:solidFill>
                <a:latin typeface="Times New Roman" pitchFamily="18" charset="0"/>
                <a:cs typeface="Times New Roman" pitchFamily="18" charset="0"/>
              </a:rPr>
              <a:t>Shashanka was the first important king of ancient Bengal, who occupied a prominent place in Bengal history. It was generally believed that Shashanka ruled approximately between 600 AD and 625 AD, and two dated inscriptions, issued in his 8</a:t>
            </a:r>
            <a:r>
              <a:rPr lang="en-US" baseline="30000" dirty="0">
                <a:solidFill>
                  <a:schemeClr val="tx1"/>
                </a:solidFill>
                <a:latin typeface="Times New Roman" pitchFamily="18" charset="0"/>
                <a:cs typeface="Times New Roman" pitchFamily="18" charset="0"/>
              </a:rPr>
              <a:t>th</a:t>
            </a:r>
            <a:r>
              <a:rPr lang="en-US" dirty="0">
                <a:solidFill>
                  <a:schemeClr val="tx1"/>
                </a:solidFill>
                <a:latin typeface="Times New Roman" pitchFamily="18" charset="0"/>
                <a:cs typeface="Times New Roman" pitchFamily="18" charset="0"/>
              </a:rPr>
              <a:t> and 10</a:t>
            </a:r>
            <a:r>
              <a:rPr lang="en-US" baseline="30000" dirty="0">
                <a:solidFill>
                  <a:schemeClr val="tx1"/>
                </a:solidFill>
                <a:latin typeface="Times New Roman" pitchFamily="18" charset="0"/>
                <a:cs typeface="Times New Roman" pitchFamily="18" charset="0"/>
              </a:rPr>
              <a:t>th</a:t>
            </a:r>
            <a:r>
              <a:rPr lang="en-US" dirty="0">
                <a:solidFill>
                  <a:schemeClr val="tx1"/>
                </a:solidFill>
                <a:latin typeface="Times New Roman" pitchFamily="18" charset="0"/>
                <a:cs typeface="Times New Roman" pitchFamily="18" charset="0"/>
              </a:rPr>
              <a:t> ruling years from Midnapore, and another undated inscription from Kharagpur have been discovered. The copper plate from </a:t>
            </a:r>
            <a:r>
              <a:rPr lang="en-US" dirty="0" err="1">
                <a:solidFill>
                  <a:schemeClr val="tx1"/>
                </a:solidFill>
                <a:latin typeface="Times New Roman" pitchFamily="18" charset="0"/>
                <a:cs typeface="Times New Roman" pitchFamily="18" charset="0"/>
              </a:rPr>
              <a:t>Shashanka's</a:t>
            </a:r>
            <a:r>
              <a:rPr lang="en-US" dirty="0">
                <a:solidFill>
                  <a:schemeClr val="tx1"/>
                </a:solidFill>
                <a:latin typeface="Times New Roman" pitchFamily="18" charset="0"/>
                <a:cs typeface="Times New Roman" pitchFamily="18" charset="0"/>
              </a:rPr>
              <a:t> subordinate king of Madhav-Varma, </a:t>
            </a:r>
            <a:r>
              <a:rPr lang="en-US" dirty="0" err="1">
                <a:solidFill>
                  <a:schemeClr val="tx1"/>
                </a:solidFill>
                <a:latin typeface="Times New Roman" pitchFamily="18" charset="0"/>
                <a:cs typeface="Times New Roman" pitchFamily="18" charset="0"/>
              </a:rPr>
              <a:t>Harshavardhana's</a:t>
            </a:r>
            <a:r>
              <a:rPr lang="en-US" dirty="0">
                <a:solidFill>
                  <a:schemeClr val="tx1"/>
                </a:solidFill>
                <a:latin typeface="Times New Roman" pitchFamily="18" charset="0"/>
                <a:cs typeface="Times New Roman" pitchFamily="18" charset="0"/>
              </a:rPr>
              <a:t> and </a:t>
            </a:r>
            <a:r>
              <a:rPr lang="en-US" dirty="0" err="1">
                <a:solidFill>
                  <a:schemeClr val="tx1"/>
                </a:solidFill>
                <a:latin typeface="Times New Roman" pitchFamily="18" charset="0"/>
                <a:cs typeface="Times New Roman" pitchFamily="18" charset="0"/>
              </a:rPr>
              <a:t>Madhuvan</a:t>
            </a:r>
            <a:r>
              <a:rPr lang="en-US" dirty="0">
                <a:solidFill>
                  <a:schemeClr val="tx1"/>
                </a:solidFill>
                <a:latin typeface="Times New Roman" pitchFamily="18" charset="0"/>
                <a:cs typeface="Times New Roman" pitchFamily="18" charset="0"/>
              </a:rPr>
              <a:t> copper plates contain information about Shashanka. </a:t>
            </a:r>
          </a:p>
          <a:p>
            <a:pPr marL="622300" indent="-444500" algn="just">
              <a:buFont typeface="Wingdings" pitchFamily="2" charset="2"/>
              <a:buChar char="q"/>
            </a:pPr>
            <a:r>
              <a:rPr lang="en-US" dirty="0">
                <a:solidFill>
                  <a:schemeClr val="tx1"/>
                </a:solidFill>
                <a:latin typeface="Times New Roman" pitchFamily="18" charset="0"/>
                <a:cs typeface="Times New Roman" pitchFamily="18" charset="0"/>
              </a:rPr>
              <a:t>King Shashanka also issued gold and silver coins. Between the decline of Guptas and the rise of Shashanka, a number of independent rulers flourished in Bengal in the intervening period and their existence is known from a few inscriptions and gold coins. In the inscriptions and literary accounts also Shashanka is described as the ruler of </a:t>
            </a:r>
            <a:r>
              <a:rPr lang="en-US" dirty="0" err="1">
                <a:solidFill>
                  <a:schemeClr val="tx1"/>
                </a:solidFill>
                <a:latin typeface="Times New Roman" pitchFamily="18" charset="0"/>
                <a:cs typeface="Times New Roman" pitchFamily="18" charset="0"/>
              </a:rPr>
              <a:t>Gaura</a:t>
            </a:r>
            <a:r>
              <a:rPr lang="en-US" dirty="0">
                <a:solidFill>
                  <a:schemeClr val="tx1"/>
                </a:solidFill>
                <a:latin typeface="Times New Roman" pitchFamily="18" charset="0"/>
                <a:cs typeface="Times New Roman" pitchFamily="18" charset="0"/>
              </a:rPr>
              <a:t>.</a:t>
            </a:r>
            <a:r>
              <a:rPr lang="en-US" dirty="0">
                <a:latin typeface="Times New Roman" pitchFamily="18" charset="0"/>
                <a:cs typeface="Times New Roman" pitchFamily="18" charset="0"/>
              </a:rPr>
              <a:t> </a:t>
            </a:r>
          </a:p>
        </p:txBody>
      </p:sp>
    </p:spTree>
    <p:extLst>
      <p:ext uri="{BB962C8B-B14F-4D97-AF65-F5344CB8AC3E}">
        <p14:creationId xmlns:p14="http://schemas.microsoft.com/office/powerpoint/2010/main" val="14818225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91809C54-D8BE-A24B-947D-B8E7BCC416BC}"/>
              </a:ext>
            </a:extLst>
          </p:cNvPr>
          <p:cNvSpPr>
            <a:spLocks noGrp="1"/>
          </p:cNvSpPr>
          <p:nvPr>
            <p:ph type="title"/>
          </p:nvPr>
        </p:nvSpPr>
        <p:spPr>
          <a:xfrm>
            <a:off x="677334" y="771237"/>
            <a:ext cx="8596668" cy="1126836"/>
          </a:xfrm>
        </p:spPr>
        <p:txBody>
          <a:bodyPr>
            <a:noAutofit/>
          </a:bodyPr>
          <a:lstStyle/>
          <a:p>
            <a:pPr algn="ctr"/>
            <a:r>
              <a:rPr lang="en-US" sz="3000" b="1" dirty="0" smtClean="0">
                <a:solidFill>
                  <a:srgbClr val="C00000"/>
                </a:solidFill>
                <a:latin typeface="Times New Roman" pitchFamily="18" charset="0"/>
                <a:cs typeface="Times New Roman" pitchFamily="18" charset="0"/>
              </a:rPr>
              <a:t>EXTENDING POLITICAL INFLUENCE; ART &amp; ARCHITECTURE OF SHASHANKA DYNASTY</a:t>
            </a:r>
            <a:endParaRPr lang="en-US" sz="30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3FCD7D79-EA2F-AE42-A78E-FFE0AB844275}"/>
              </a:ext>
            </a:extLst>
          </p:cNvPr>
          <p:cNvSpPr>
            <a:spLocks noGrp="1"/>
          </p:cNvSpPr>
          <p:nvPr>
            <p:ph idx="1"/>
          </p:nvPr>
        </p:nvSpPr>
        <p:spPr/>
        <p:txBody>
          <a:bodyPr>
            <a:normAutofit fontScale="92500" lnSpcReduction="20000"/>
          </a:bodyPr>
          <a:lstStyle/>
          <a:p>
            <a:pPr marL="539750" indent="-352425" algn="just">
              <a:spcBef>
                <a:spcPts val="0"/>
              </a:spcBef>
              <a:buFont typeface="Wingdings" pitchFamily="2" charset="2"/>
              <a:buChar char="q"/>
            </a:pPr>
            <a:r>
              <a:rPr lang="en-US" b="1" dirty="0">
                <a:solidFill>
                  <a:schemeClr val="tx1"/>
                </a:solidFill>
                <a:latin typeface="Times New Roman" pitchFamily="18" charset="0"/>
                <a:cs typeface="Times New Roman" pitchFamily="18" charset="0"/>
              </a:rPr>
              <a:t>Extending political influence:</a:t>
            </a:r>
            <a:r>
              <a:rPr lang="en-US" dirty="0">
                <a:solidFill>
                  <a:schemeClr val="tx1"/>
                </a:solidFill>
                <a:latin typeface="Times New Roman" pitchFamily="18" charset="0"/>
                <a:cs typeface="Times New Roman" pitchFamily="18" charset="0"/>
              </a:rPr>
              <a:t> </a:t>
            </a:r>
            <a:r>
              <a:rPr lang="en-US" dirty="0" smtClean="0">
                <a:solidFill>
                  <a:schemeClr val="tx1"/>
                </a:solidFill>
                <a:latin typeface="Times New Roman" pitchFamily="18" charset="0"/>
                <a:cs typeface="Times New Roman" pitchFamily="18" charset="0"/>
              </a:rPr>
              <a:t>The </a:t>
            </a:r>
            <a:r>
              <a:rPr lang="en-US" dirty="0">
                <a:solidFill>
                  <a:schemeClr val="tx1"/>
                </a:solidFill>
                <a:latin typeface="Times New Roman" pitchFamily="18" charset="0"/>
                <a:cs typeface="Times New Roman" pitchFamily="18" charset="0"/>
              </a:rPr>
              <a:t>ruler Shashanka first established himself in </a:t>
            </a:r>
            <a:r>
              <a:rPr lang="en-US" dirty="0" err="1">
                <a:solidFill>
                  <a:schemeClr val="tx1"/>
                </a:solidFill>
                <a:latin typeface="Times New Roman" pitchFamily="18" charset="0"/>
                <a:cs typeface="Times New Roman" pitchFamily="18" charset="0"/>
              </a:rPr>
              <a:t>Gaura</a:t>
            </a:r>
            <a:r>
              <a:rPr lang="en-US" dirty="0">
                <a:solidFill>
                  <a:schemeClr val="tx1"/>
                </a:solidFill>
                <a:latin typeface="Times New Roman" pitchFamily="18" charset="0"/>
                <a:cs typeface="Times New Roman" pitchFamily="18" charset="0"/>
              </a:rPr>
              <a:t>, the north-western region of Bengal, and made </a:t>
            </a:r>
            <a:r>
              <a:rPr lang="en-US" dirty="0" err="1">
                <a:solidFill>
                  <a:schemeClr val="tx1"/>
                </a:solidFill>
                <a:latin typeface="Times New Roman" pitchFamily="18" charset="0"/>
                <a:cs typeface="Times New Roman" pitchFamily="18" charset="0"/>
              </a:rPr>
              <a:t>Kornosubora</a:t>
            </a:r>
            <a:r>
              <a:rPr lang="en-US" dirty="0">
                <a:solidFill>
                  <a:schemeClr val="tx1"/>
                </a:solidFill>
                <a:latin typeface="Times New Roman" pitchFamily="18" charset="0"/>
                <a:cs typeface="Times New Roman" pitchFamily="18" charset="0"/>
              </a:rPr>
              <a:t> in Murshidabad his capital. Then he gradually extended his rule in Bihar. The contribution of Shashanka in the history of Bengal was that he defended the independence of the </a:t>
            </a:r>
            <a:r>
              <a:rPr lang="en-US" dirty="0" err="1">
                <a:solidFill>
                  <a:schemeClr val="tx1"/>
                </a:solidFill>
                <a:latin typeface="Times New Roman" pitchFamily="18" charset="0"/>
                <a:cs typeface="Times New Roman" pitchFamily="18" charset="0"/>
              </a:rPr>
              <a:t>Gaura</a:t>
            </a:r>
            <a:r>
              <a:rPr lang="en-US" dirty="0">
                <a:solidFill>
                  <a:schemeClr val="tx1"/>
                </a:solidFill>
                <a:latin typeface="Times New Roman" pitchFamily="18" charset="0"/>
                <a:cs typeface="Times New Roman" pitchFamily="18" charset="0"/>
              </a:rPr>
              <a:t> empire against a very powerful northern Indians powers. For a king of Bengal, it was a great show of strength to have ventured into northern Indian politics. So he can be seen as the first important king of Bengal, who for the first time brought him into competition with other states for control of northern India. In this sense, he was the forerunner of the aggressive northern Indian policy of the later Pala rulers such a Dharmapala and </a:t>
            </a:r>
            <a:r>
              <a:rPr lang="en-US" dirty="0" err="1">
                <a:solidFill>
                  <a:schemeClr val="tx1"/>
                </a:solidFill>
                <a:latin typeface="Times New Roman" pitchFamily="18" charset="0"/>
                <a:cs typeface="Times New Roman" pitchFamily="18" charset="0"/>
              </a:rPr>
              <a:t>Devpala</a:t>
            </a:r>
            <a:r>
              <a:rPr lang="en-US" dirty="0">
                <a:solidFill>
                  <a:schemeClr val="tx1"/>
                </a:solidFill>
                <a:latin typeface="Times New Roman" pitchFamily="18" charset="0"/>
                <a:cs typeface="Times New Roman" pitchFamily="18" charset="0"/>
              </a:rPr>
              <a:t>. </a:t>
            </a:r>
            <a:endParaRPr lang="en-US" dirty="0" smtClean="0">
              <a:solidFill>
                <a:schemeClr val="tx1"/>
              </a:solidFill>
              <a:latin typeface="Times New Roman" pitchFamily="18" charset="0"/>
              <a:cs typeface="Times New Roman" pitchFamily="18" charset="0"/>
            </a:endParaRPr>
          </a:p>
          <a:p>
            <a:pPr marL="539750" indent="-352425" algn="just">
              <a:spcBef>
                <a:spcPts val="0"/>
              </a:spcBef>
              <a:buFont typeface="Wingdings" pitchFamily="2" charset="2"/>
              <a:buChar char="q"/>
            </a:pPr>
            <a:r>
              <a:rPr lang="en-US" b="1" dirty="0" smtClean="0">
                <a:solidFill>
                  <a:schemeClr val="tx1"/>
                </a:solidFill>
                <a:latin typeface="Times New Roman" pitchFamily="18" charset="0"/>
                <a:cs typeface="Times New Roman" pitchFamily="18" charset="0"/>
              </a:rPr>
              <a:t>Art </a:t>
            </a:r>
            <a:r>
              <a:rPr lang="en-US" b="1" dirty="0">
                <a:solidFill>
                  <a:schemeClr val="tx1"/>
                </a:solidFill>
                <a:latin typeface="Times New Roman" pitchFamily="18" charset="0"/>
                <a:cs typeface="Times New Roman" pitchFamily="18" charset="0"/>
              </a:rPr>
              <a:t>&amp; Architecture of </a:t>
            </a:r>
            <a:r>
              <a:rPr lang="en-US" b="1" dirty="0" err="1">
                <a:solidFill>
                  <a:schemeClr val="tx1"/>
                </a:solidFill>
                <a:latin typeface="Times New Roman" pitchFamily="18" charset="0"/>
                <a:cs typeface="Times New Roman" pitchFamily="18" charset="0"/>
              </a:rPr>
              <a:t>Shashanka</a:t>
            </a:r>
            <a:r>
              <a:rPr lang="en-US" b="1" dirty="0">
                <a:solidFill>
                  <a:schemeClr val="tx1"/>
                </a:solidFill>
                <a:latin typeface="Times New Roman" pitchFamily="18" charset="0"/>
                <a:cs typeface="Times New Roman" pitchFamily="18" charset="0"/>
              </a:rPr>
              <a:t> Dynasty: </a:t>
            </a:r>
            <a:r>
              <a:rPr lang="en-US" dirty="0">
                <a:solidFill>
                  <a:schemeClr val="tx1"/>
                </a:solidFill>
                <a:latin typeface="Times New Roman" pitchFamily="18" charset="0"/>
                <a:cs typeface="Times New Roman" pitchFamily="18" charset="0"/>
              </a:rPr>
              <a:t>The archaeological site of Kolkata found a number of structures include the base of several square and circular stupas, remains of square rooms (probably classrooms or rooms where the students put up), remnants of two walls (possibly the boundary of the capital). </a:t>
            </a:r>
            <a:r>
              <a:rPr lang="en-US" dirty="0" err="1">
                <a:solidFill>
                  <a:schemeClr val="tx1"/>
                </a:solidFill>
                <a:latin typeface="Times New Roman" pitchFamily="18" charset="0"/>
                <a:cs typeface="Times New Roman" pitchFamily="18" charset="0"/>
              </a:rPr>
              <a:t>Sarasanka</a:t>
            </a:r>
            <a:r>
              <a:rPr lang="en-US" dirty="0">
                <a:solidFill>
                  <a:schemeClr val="tx1"/>
                </a:solidFill>
                <a:latin typeface="Times New Roman" pitchFamily="18" charset="0"/>
                <a:cs typeface="Times New Roman" pitchFamily="18" charset="0"/>
              </a:rPr>
              <a:t> build/excavated a massive </a:t>
            </a:r>
            <a:r>
              <a:rPr lang="en-US" i="1" dirty="0" err="1">
                <a:solidFill>
                  <a:schemeClr val="tx1"/>
                </a:solidFill>
                <a:latin typeface="Times New Roman" pitchFamily="18" charset="0"/>
                <a:cs typeface="Times New Roman" pitchFamily="18" charset="0"/>
              </a:rPr>
              <a:t>dighi</a:t>
            </a:r>
            <a:r>
              <a:rPr lang="en-US" dirty="0">
                <a:solidFill>
                  <a:schemeClr val="tx1"/>
                </a:solidFill>
                <a:latin typeface="Times New Roman" pitchFamily="18" charset="0"/>
                <a:cs typeface="Times New Roman" pitchFamily="18" charset="0"/>
              </a:rPr>
              <a:t> (lake) measuring over 140 acres which is nearly equal to the total area of 80 football fields. He developed metropolitan city ideas. </a:t>
            </a:r>
            <a:endParaRPr lang="en-US" dirty="0" smtClean="0">
              <a:solidFill>
                <a:schemeClr val="tx1"/>
              </a:solidFill>
              <a:latin typeface="Times New Roman" pitchFamily="18" charset="0"/>
              <a:cs typeface="Times New Roman" pitchFamily="18" charset="0"/>
            </a:endParaRPr>
          </a:p>
          <a:p>
            <a:pPr marL="539750" indent="-352425" algn="just">
              <a:spcBef>
                <a:spcPts val="0"/>
              </a:spcBef>
              <a:buFont typeface="Wingdings" pitchFamily="2" charset="2"/>
              <a:buChar char="q"/>
            </a:pPr>
            <a:r>
              <a:rPr lang="en-US" dirty="0" err="1" smtClean="0">
                <a:solidFill>
                  <a:schemeClr val="tx1"/>
                </a:solidFill>
                <a:latin typeface="Times New Roman" pitchFamily="18" charset="0"/>
                <a:cs typeface="Times New Roman" pitchFamily="18" charset="0"/>
              </a:rPr>
              <a:t>Shashanka</a:t>
            </a:r>
            <a:r>
              <a:rPr lang="en-US" dirty="0">
                <a:solidFill>
                  <a:schemeClr val="tx1"/>
                </a:solidFill>
                <a:latin typeface="Times New Roman" pitchFamily="18" charset="0"/>
                <a:cs typeface="Times New Roman" pitchFamily="18" charset="0"/>
              </a:rPr>
              <a:t>, is credited with creating the Bengali calendar.</a:t>
            </a:r>
            <a:r>
              <a:rPr lang="en-US" baseline="30000" dirty="0">
                <a:solidFill>
                  <a:schemeClr val="tx1"/>
                </a:solidFill>
                <a:latin typeface="Times New Roman" pitchFamily="18" charset="0"/>
                <a:cs typeface="Times New Roman" pitchFamily="18" charset="0"/>
              </a:rPr>
              <a:t> </a:t>
            </a:r>
            <a:r>
              <a:rPr lang="en-US" dirty="0">
                <a:solidFill>
                  <a:schemeClr val="tx1"/>
                </a:solidFill>
                <a:latin typeface="Times New Roman" pitchFamily="18" charset="0"/>
                <a:cs typeface="Times New Roman" pitchFamily="18" charset="0"/>
              </a:rPr>
              <a:t>The term </a:t>
            </a:r>
            <a:r>
              <a:rPr lang="en-US" dirty="0" err="1">
                <a:solidFill>
                  <a:schemeClr val="tx1"/>
                </a:solidFill>
                <a:latin typeface="Times New Roman" pitchFamily="18" charset="0"/>
                <a:cs typeface="Times New Roman" pitchFamily="18" charset="0"/>
              </a:rPr>
              <a:t>Bangabda</a:t>
            </a:r>
            <a:r>
              <a:rPr lang="en-US" dirty="0">
                <a:solidFill>
                  <a:schemeClr val="tx1"/>
                </a:solidFill>
                <a:latin typeface="Times New Roman" pitchFamily="18" charset="0"/>
                <a:cs typeface="Times New Roman" pitchFamily="18" charset="0"/>
              </a:rPr>
              <a:t> (Bangla year) is found too in two Shiva temples many centuries older than Akbar era, suggesting that a Bengali calendar existed long before Akbar's time.</a:t>
            </a:r>
          </a:p>
          <a:p>
            <a:pPr marL="539750" indent="-352425" algn="just">
              <a:buFont typeface="Wingdings" pitchFamily="2" charset="2"/>
              <a:buChar char="q"/>
            </a:pPr>
            <a:endParaRPr lang="en-US"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11470696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9C72A75E-C82C-B646-AFB1-85A9BA02A515}"/>
              </a:ext>
            </a:extLst>
          </p:cNvPr>
          <p:cNvSpPr>
            <a:spLocks noGrp="1"/>
          </p:cNvSpPr>
          <p:nvPr>
            <p:ph type="title"/>
          </p:nvPr>
        </p:nvSpPr>
        <p:spPr>
          <a:xfrm>
            <a:off x="734292" y="1117600"/>
            <a:ext cx="8188035" cy="619760"/>
          </a:xfrm>
        </p:spPr>
        <p:txBody>
          <a:bodyPr>
            <a:normAutofit/>
          </a:bodyPr>
          <a:lstStyle/>
          <a:p>
            <a:pPr algn="ctr"/>
            <a:r>
              <a:rPr lang="en-US" sz="3200" b="1" dirty="0" smtClean="0">
                <a:solidFill>
                  <a:srgbClr val="C00000"/>
                </a:solidFill>
                <a:latin typeface="Times New Roman" pitchFamily="18" charset="0"/>
                <a:cs typeface="Times New Roman" pitchFamily="18" charset="0"/>
              </a:rPr>
              <a:t>MATSYANYAYAM</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FAAC32A0-E0C0-F74F-B28C-41508B8E4C72}"/>
              </a:ext>
            </a:extLst>
          </p:cNvPr>
          <p:cNvSpPr>
            <a:spLocks noGrp="1"/>
          </p:cNvSpPr>
          <p:nvPr>
            <p:ph idx="1"/>
          </p:nvPr>
        </p:nvSpPr>
        <p:spPr>
          <a:xfrm>
            <a:off x="734292" y="1845734"/>
            <a:ext cx="8423564" cy="4313766"/>
          </a:xfrm>
        </p:spPr>
        <p:txBody>
          <a:bodyPr>
            <a:normAutofit/>
          </a:bodyPr>
          <a:lstStyle/>
          <a:p>
            <a:pPr marL="482600" indent="-355600" algn="just">
              <a:spcBef>
                <a:spcPts val="0"/>
              </a:spcBef>
              <a:buFont typeface="Wingdings" pitchFamily="2" charset="2"/>
              <a:buChar char="q"/>
            </a:pPr>
            <a:r>
              <a:rPr lang="en-US" dirty="0" err="1">
                <a:solidFill>
                  <a:schemeClr val="tx1"/>
                </a:solidFill>
                <a:latin typeface="Times New Roman" pitchFamily="18" charset="0"/>
                <a:cs typeface="Times New Roman" pitchFamily="18" charset="0"/>
              </a:rPr>
              <a:t>Matsyanyayam</a:t>
            </a:r>
            <a:r>
              <a:rPr lang="en-US" dirty="0">
                <a:solidFill>
                  <a:schemeClr val="tx1"/>
                </a:solidFill>
                <a:latin typeface="Times New Roman" pitchFamily="18" charset="0"/>
                <a:cs typeface="Times New Roman" pitchFamily="18" charset="0"/>
              </a:rPr>
              <a:t> the condition of Bengal in the century following the death of Shashanka and before the rise of the Pal dynasty (750-850 AD) has been described as </a:t>
            </a:r>
            <a:r>
              <a:rPr lang="en-US" dirty="0" err="1">
                <a:solidFill>
                  <a:schemeClr val="tx1"/>
                </a:solidFill>
                <a:latin typeface="Times New Roman" pitchFamily="18" charset="0"/>
                <a:cs typeface="Times New Roman" pitchFamily="18" charset="0"/>
              </a:rPr>
              <a:t>Matsyanyayam</a:t>
            </a:r>
            <a:r>
              <a:rPr lang="en-US" dirty="0">
                <a:solidFill>
                  <a:schemeClr val="tx1"/>
                </a:solidFill>
                <a:latin typeface="Times New Roman" pitchFamily="18" charset="0"/>
                <a:cs typeface="Times New Roman" pitchFamily="18" charset="0"/>
              </a:rPr>
              <a:t>. </a:t>
            </a:r>
          </a:p>
          <a:p>
            <a:pPr marL="482600" indent="-355600" algn="just">
              <a:spcBef>
                <a:spcPts val="0"/>
              </a:spcBef>
              <a:buFont typeface="Wingdings" pitchFamily="2" charset="2"/>
              <a:buChar char="q"/>
            </a:pPr>
            <a:r>
              <a:rPr lang="en-US" dirty="0">
                <a:solidFill>
                  <a:schemeClr val="tx1"/>
                </a:solidFill>
                <a:latin typeface="Times New Roman" pitchFamily="18" charset="0"/>
                <a:cs typeface="Times New Roman" pitchFamily="18" charset="0"/>
              </a:rPr>
              <a:t>The Sanskrit term </a:t>
            </a:r>
            <a:r>
              <a:rPr lang="en-US" dirty="0" err="1">
                <a:solidFill>
                  <a:schemeClr val="tx1"/>
                </a:solidFill>
                <a:latin typeface="Times New Roman" pitchFamily="18" charset="0"/>
                <a:cs typeface="Times New Roman" pitchFamily="18" charset="0"/>
              </a:rPr>
              <a:t>Matsyanyayam</a:t>
            </a:r>
            <a:r>
              <a:rPr lang="en-US" dirty="0">
                <a:solidFill>
                  <a:schemeClr val="tx1"/>
                </a:solidFill>
                <a:latin typeface="Times New Roman" pitchFamily="18" charset="0"/>
                <a:cs typeface="Times New Roman" pitchFamily="18" charset="0"/>
              </a:rPr>
              <a:t>, used in ancient texts, bears special significance. The </a:t>
            </a:r>
            <a:r>
              <a:rPr lang="en-US" dirty="0" err="1">
                <a:solidFill>
                  <a:schemeClr val="tx1"/>
                </a:solidFill>
                <a:latin typeface="Times New Roman" pitchFamily="18" charset="0"/>
                <a:cs typeface="Times New Roman" pitchFamily="18" charset="0"/>
              </a:rPr>
              <a:t>Kautilya</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Arthaxastra</a:t>
            </a:r>
            <a:r>
              <a:rPr lang="en-US" dirty="0">
                <a:solidFill>
                  <a:schemeClr val="tx1"/>
                </a:solidFill>
                <a:latin typeface="Times New Roman" pitchFamily="18" charset="0"/>
                <a:cs typeface="Times New Roman" pitchFamily="18" charset="0"/>
              </a:rPr>
              <a:t> defines the term as follows: When the law of punishment is kept in absence, it gives rise to such disorder as is implied in the proverb of fishes, i.e., the larger fish swallows a smaller one, for in the absence of a magistrate, the strong will swallow the weak.</a:t>
            </a:r>
          </a:p>
          <a:p>
            <a:pPr marL="482600" indent="-355600" algn="just">
              <a:spcBef>
                <a:spcPts val="0"/>
              </a:spcBef>
              <a:buFont typeface="Wingdings" pitchFamily="2" charset="2"/>
              <a:buChar char="q"/>
            </a:pPr>
            <a:r>
              <a:rPr lang="en-US" dirty="0" err="1">
                <a:solidFill>
                  <a:schemeClr val="tx1"/>
                </a:solidFill>
                <a:latin typeface="Times New Roman" pitchFamily="18" charset="0"/>
                <a:cs typeface="Times New Roman" pitchFamily="18" charset="0"/>
              </a:rPr>
              <a:t>Matsyanayam</a:t>
            </a:r>
            <a:r>
              <a:rPr lang="en-US" dirty="0">
                <a:solidFill>
                  <a:schemeClr val="tx1"/>
                </a:solidFill>
                <a:latin typeface="Times New Roman" pitchFamily="18" charset="0"/>
                <a:cs typeface="Times New Roman" pitchFamily="18" charset="0"/>
              </a:rPr>
              <a:t> refers to a condition of anarchy and disorder like when the big fishes catch and swallow the small fishes in a pond. The powerful kings of Bengal took complete control over small regions in such a way. This period of anarchy lasted for one hundred years. In the middle of the eight century this anarchy and disorder came to an end with the rise of the Pala reign. </a:t>
            </a:r>
          </a:p>
        </p:txBody>
      </p:sp>
    </p:spTree>
    <p:extLst>
      <p:ext uri="{BB962C8B-B14F-4D97-AF65-F5344CB8AC3E}">
        <p14:creationId xmlns:p14="http://schemas.microsoft.com/office/powerpoint/2010/main" val="26551427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771B7D90-D0D1-CA41-B7FB-53C0B4FC9AAA}"/>
              </a:ext>
            </a:extLst>
          </p:cNvPr>
          <p:cNvSpPr>
            <a:spLocks noGrp="1"/>
          </p:cNvSpPr>
          <p:nvPr>
            <p:ph type="title"/>
          </p:nvPr>
        </p:nvSpPr>
        <p:spPr>
          <a:xfrm>
            <a:off x="665018" y="1117600"/>
            <a:ext cx="8492837" cy="619760"/>
          </a:xfrm>
        </p:spPr>
        <p:txBody>
          <a:bodyPr>
            <a:normAutofit fontScale="90000"/>
          </a:bodyPr>
          <a:lstStyle/>
          <a:p>
            <a:pPr algn="ctr"/>
            <a:r>
              <a:rPr lang="en-US" sz="3600" b="1" dirty="0" smtClean="0">
                <a:solidFill>
                  <a:srgbClr val="C00000"/>
                </a:solidFill>
                <a:latin typeface="Times New Roman" pitchFamily="18" charset="0"/>
                <a:cs typeface="Times New Roman" pitchFamily="18" charset="0"/>
              </a:rPr>
              <a:t>MATSYANYAYAM</a:t>
            </a:r>
            <a:endParaRPr lang="en-US" sz="36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EE6F7F58-8734-E94B-A2F8-DE8A79F1C589}"/>
              </a:ext>
            </a:extLst>
          </p:cNvPr>
          <p:cNvSpPr>
            <a:spLocks noGrp="1"/>
          </p:cNvSpPr>
          <p:nvPr>
            <p:ph idx="1"/>
          </p:nvPr>
        </p:nvSpPr>
        <p:spPr>
          <a:xfrm>
            <a:off x="665018" y="1845734"/>
            <a:ext cx="8492837" cy="4139430"/>
          </a:xfrm>
        </p:spPr>
        <p:txBody>
          <a:bodyPr/>
          <a:lstStyle/>
          <a:p>
            <a:pPr marL="711200" indent="-406400" algn="just">
              <a:buFont typeface="Wingdings" pitchFamily="2" charset="2"/>
              <a:buChar char="q"/>
            </a:pPr>
            <a:r>
              <a:rPr lang="en-US" dirty="0">
                <a:solidFill>
                  <a:schemeClr val="tx1"/>
                </a:solidFill>
                <a:latin typeface="Times New Roman" pitchFamily="18" charset="0"/>
                <a:cs typeface="Times New Roman" pitchFamily="18" charset="0"/>
              </a:rPr>
              <a:t>Tibetan historian LAMA mentioned that all of Bengal was pervaded by an unprecedented anarchy in the century before the rise of the Pala dynasty. Government was fragmented, with no king having real control over GAURA, VANGA and SAMATATA. Brahmanas, merchants and townsmen all were kings in their own homes. The sufferings and strife of the common people were intolerable.</a:t>
            </a:r>
          </a:p>
          <a:p>
            <a:pPr marL="711200" indent="-406400" algn="just">
              <a:buFont typeface="Wingdings" pitchFamily="2" charset="2"/>
              <a:buChar char="q"/>
            </a:pPr>
            <a:r>
              <a:rPr lang="en-US" dirty="0">
                <a:solidFill>
                  <a:schemeClr val="tx1"/>
                </a:solidFill>
                <a:latin typeface="Times New Roman" pitchFamily="18" charset="0"/>
                <a:cs typeface="Times New Roman" pitchFamily="18" charset="0"/>
              </a:rPr>
              <a:t>From the above it appears clear that in the century following the reign of </a:t>
            </a:r>
            <a:r>
              <a:rPr lang="en-US" dirty="0" err="1">
                <a:solidFill>
                  <a:schemeClr val="tx1"/>
                </a:solidFill>
                <a:latin typeface="Times New Roman" pitchFamily="18" charset="0"/>
                <a:cs typeface="Times New Roman" pitchFamily="18" charset="0"/>
              </a:rPr>
              <a:t>Shashanka</a:t>
            </a:r>
            <a:r>
              <a:rPr lang="en-US" dirty="0">
                <a:solidFill>
                  <a:schemeClr val="tx1"/>
                </a:solidFill>
                <a:latin typeface="Times New Roman" pitchFamily="18" charset="0"/>
                <a:cs typeface="Times New Roman" pitchFamily="18" charset="0"/>
              </a:rPr>
              <a:t> Bengal saw very little of stable government. The country was torn into many small kingdoms and warfare among them caused the instability. In the absence of a strong force capable and internecine  of enforcing law and order, a situation prevailed that has been termed as </a:t>
            </a:r>
            <a:r>
              <a:rPr lang="en-US" dirty="0" err="1">
                <a:solidFill>
                  <a:schemeClr val="tx1"/>
                </a:solidFill>
                <a:latin typeface="Times New Roman" pitchFamily="18" charset="0"/>
                <a:cs typeface="Times New Roman" pitchFamily="18" charset="0"/>
              </a:rPr>
              <a:t>Matsyanyayam</a:t>
            </a:r>
            <a:r>
              <a:rPr lang="en-US" dirty="0">
                <a:solidFill>
                  <a:schemeClr val="tx1"/>
                </a:solidFill>
                <a:latin typeface="Times New Roman" pitchFamily="18" charset="0"/>
                <a:cs typeface="Times New Roman" pitchFamily="18" charset="0"/>
              </a:rPr>
              <a:t>. Physical strength was the only strength. In order to put an end to this state of affair, Gopal emerged as the king of Bengal and founded the rule of the Pala Dynasty.</a:t>
            </a:r>
          </a:p>
          <a:p>
            <a:pPr marL="711200" indent="-406400" algn="just">
              <a:buFont typeface="Wingdings" pitchFamily="2" charset="2"/>
              <a:buChar char="q"/>
            </a:pPr>
            <a:endParaRPr lang="en-US" dirty="0"/>
          </a:p>
          <a:p>
            <a:pPr marL="711200" indent="-406400" algn="just">
              <a:buFont typeface="Wingdings" pitchFamily="2" charset="2"/>
              <a:buChar char="q"/>
            </a:pPr>
            <a:endParaRPr lang="en-US" dirty="0"/>
          </a:p>
        </p:txBody>
      </p:sp>
    </p:spTree>
    <p:extLst>
      <p:ext uri="{BB962C8B-B14F-4D97-AF65-F5344CB8AC3E}">
        <p14:creationId xmlns:p14="http://schemas.microsoft.com/office/powerpoint/2010/main" val="26957419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568036"/>
            <a:ext cx="8596668" cy="1320800"/>
          </a:xfrm>
        </p:spPr>
        <p:txBody>
          <a:bodyPr>
            <a:normAutofit/>
          </a:bodyPr>
          <a:lstStyle/>
          <a:p>
            <a:pPr algn="ctr"/>
            <a:r>
              <a:rPr lang="en-US" sz="3200" b="1" dirty="0" smtClean="0">
                <a:solidFill>
                  <a:srgbClr val="C00000"/>
                </a:solidFill>
                <a:latin typeface="Times New Roman" pitchFamily="18" charset="0"/>
                <a:cs typeface="Times New Roman" pitchFamily="18" charset="0"/>
              </a:rPr>
              <a:t/>
            </a:r>
            <a:br>
              <a:rPr lang="en-US" sz="3200" b="1" dirty="0" smtClean="0">
                <a:solidFill>
                  <a:srgbClr val="C00000"/>
                </a:solidFill>
                <a:latin typeface="Times New Roman" pitchFamily="18" charset="0"/>
                <a:cs typeface="Times New Roman" pitchFamily="18" charset="0"/>
              </a:rPr>
            </a:br>
            <a:r>
              <a:rPr lang="en-US" sz="3200" b="1" dirty="0" smtClean="0">
                <a:solidFill>
                  <a:srgbClr val="C00000"/>
                </a:solidFill>
                <a:latin typeface="Times New Roman" pitchFamily="18" charset="0"/>
                <a:cs typeface="Times New Roman" pitchFamily="18" charset="0"/>
              </a:rPr>
              <a:t>MATSYANYAYAM</a:t>
            </a:r>
            <a:endParaRPr lang="en-US" sz="3200" dirty="0"/>
          </a:p>
        </p:txBody>
      </p:sp>
      <p:pic>
        <p:nvPicPr>
          <p:cNvPr id="16390" name="Picture 6" descr="মাৎস্যন্যায় বা অরাজকতার যুগ।Matsyanyayam Era। Banglabox - YouTub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334" y="2036618"/>
            <a:ext cx="8596667" cy="4350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5298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5600" y="2274660"/>
            <a:ext cx="5486400" cy="29485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83435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solidFill>
                  <a:srgbClr val="C00000"/>
                </a:solidFill>
                <a:latin typeface="Times New Roman" panose="02020603050405020304" pitchFamily="18" charset="0"/>
                <a:cs typeface="Times New Roman" panose="02020603050405020304" pitchFamily="18" charset="0"/>
              </a:rPr>
              <a:t/>
            </a:r>
            <a:br>
              <a:rPr lang="en-IN" b="1" dirty="0" smtClean="0">
                <a:solidFill>
                  <a:srgbClr val="C00000"/>
                </a:solidFill>
                <a:latin typeface="Times New Roman" panose="02020603050405020304" pitchFamily="18" charset="0"/>
                <a:cs typeface="Times New Roman" panose="02020603050405020304" pitchFamily="18" charset="0"/>
              </a:rPr>
            </a:br>
            <a:r>
              <a:rPr lang="en-IN" b="1" dirty="0" smtClean="0">
                <a:solidFill>
                  <a:srgbClr val="C00000"/>
                </a:solidFill>
                <a:latin typeface="Times New Roman" panose="02020603050405020304" pitchFamily="18" charset="0"/>
                <a:cs typeface="Times New Roman" panose="02020603050405020304" pitchFamily="18" charset="0"/>
              </a:rPr>
              <a:t>WHAT </a:t>
            </a:r>
            <a:r>
              <a:rPr lang="en-IN" b="1" dirty="0">
                <a:solidFill>
                  <a:srgbClr val="C00000"/>
                </a:solidFill>
                <a:latin typeface="Times New Roman" panose="02020603050405020304" pitchFamily="18" charset="0"/>
                <a:cs typeface="Times New Roman" panose="02020603050405020304" pitchFamily="18" charset="0"/>
              </a:rPr>
              <a:t>IS RACE?</a:t>
            </a:r>
            <a:endParaRPr lang="en-US" dirty="0"/>
          </a:p>
        </p:txBody>
      </p:sp>
      <p:sp>
        <p:nvSpPr>
          <p:cNvPr id="3" name="Content Placeholder 2"/>
          <p:cNvSpPr>
            <a:spLocks noGrp="1"/>
          </p:cNvSpPr>
          <p:nvPr>
            <p:ph idx="1"/>
          </p:nvPr>
        </p:nvSpPr>
        <p:spPr/>
        <p:txBody>
          <a:bodyPr/>
          <a:lstStyle/>
          <a:p>
            <a:pPr marL="0" indent="0" fontAlgn="base">
              <a:spcBef>
                <a:spcPts val="0"/>
              </a:spcBef>
              <a:buNone/>
            </a:pPr>
            <a:r>
              <a:rPr lang="en-US" dirty="0">
                <a:solidFill>
                  <a:schemeClr val="tx1"/>
                </a:solidFill>
                <a:latin typeface="Times New Roman" panose="02020603050405020304" pitchFamily="18" charset="0"/>
                <a:cs typeface="Times New Roman" panose="02020603050405020304" pitchFamily="18" charset="0"/>
              </a:rPr>
              <a:t>Some people views race as:</a:t>
            </a:r>
          </a:p>
          <a:p>
            <a:pPr fontAlgn="base">
              <a:spcBef>
                <a:spcPts val="0"/>
              </a:spcBef>
            </a:pPr>
            <a:r>
              <a:rPr lang="en-US" dirty="0" smtClean="0">
                <a:solidFill>
                  <a:schemeClr val="tx1"/>
                </a:solidFill>
                <a:latin typeface="Times New Roman" panose="02020603050405020304" pitchFamily="18" charset="0"/>
                <a:cs typeface="Times New Roman" panose="02020603050405020304" pitchFamily="18" charset="0"/>
              </a:rPr>
              <a:t>Skin </a:t>
            </a:r>
            <a:r>
              <a:rPr lang="en-US" dirty="0">
                <a:solidFill>
                  <a:schemeClr val="tx1"/>
                </a:solidFill>
                <a:latin typeface="Times New Roman" panose="02020603050405020304" pitchFamily="18" charset="0"/>
                <a:cs typeface="Times New Roman" panose="02020603050405020304" pitchFamily="18" charset="0"/>
              </a:rPr>
              <a:t>color: The Caucasian race</a:t>
            </a:r>
          </a:p>
          <a:p>
            <a:pPr fontAlgn="base">
              <a:spcBef>
                <a:spcPts val="0"/>
              </a:spcBef>
            </a:pPr>
            <a:r>
              <a:rPr lang="en-US" dirty="0" smtClean="0">
                <a:solidFill>
                  <a:schemeClr val="tx1"/>
                </a:solidFill>
                <a:latin typeface="Times New Roman" panose="02020603050405020304" pitchFamily="18" charset="0"/>
                <a:cs typeface="Times New Roman" panose="02020603050405020304" pitchFamily="18" charset="0"/>
              </a:rPr>
              <a:t>Religion</a:t>
            </a:r>
            <a:r>
              <a:rPr lang="en-US" dirty="0">
                <a:solidFill>
                  <a:schemeClr val="tx1"/>
                </a:solidFill>
                <a:latin typeface="Times New Roman" panose="02020603050405020304" pitchFamily="18" charset="0"/>
                <a:cs typeface="Times New Roman" panose="02020603050405020304" pitchFamily="18" charset="0"/>
              </a:rPr>
              <a:t>: The Jewish race</a:t>
            </a:r>
          </a:p>
          <a:p>
            <a:pPr fontAlgn="base">
              <a:spcBef>
                <a:spcPts val="0"/>
              </a:spcBef>
            </a:pPr>
            <a:r>
              <a:rPr lang="en-US" dirty="0" smtClean="0">
                <a:solidFill>
                  <a:schemeClr val="tx1"/>
                </a:solidFill>
                <a:latin typeface="Times New Roman" panose="02020603050405020304" pitchFamily="18" charset="0"/>
                <a:cs typeface="Times New Roman" panose="02020603050405020304" pitchFamily="18" charset="0"/>
              </a:rPr>
              <a:t>Nationality</a:t>
            </a:r>
            <a:r>
              <a:rPr lang="en-US" dirty="0">
                <a:solidFill>
                  <a:schemeClr val="tx1"/>
                </a:solidFill>
                <a:latin typeface="Times New Roman" panose="02020603050405020304" pitchFamily="18" charset="0"/>
                <a:cs typeface="Times New Roman" panose="02020603050405020304" pitchFamily="18" charset="0"/>
              </a:rPr>
              <a:t>: The British race</a:t>
            </a:r>
          </a:p>
          <a:p>
            <a:pPr fontAlgn="base">
              <a:spcBef>
                <a:spcPts val="0"/>
              </a:spcBef>
            </a:pPr>
            <a:r>
              <a:rPr lang="en-US" dirty="0" smtClean="0">
                <a:solidFill>
                  <a:schemeClr val="tx1"/>
                </a:solidFill>
                <a:latin typeface="Times New Roman" panose="02020603050405020304" pitchFamily="18" charset="0"/>
                <a:cs typeface="Times New Roman" panose="02020603050405020304" pitchFamily="18" charset="0"/>
              </a:rPr>
              <a:t>Entire </a:t>
            </a:r>
            <a:r>
              <a:rPr lang="en-US" dirty="0">
                <a:solidFill>
                  <a:schemeClr val="tx1"/>
                </a:solidFill>
                <a:latin typeface="Times New Roman" panose="02020603050405020304" pitchFamily="18" charset="0"/>
                <a:cs typeface="Times New Roman" panose="02020603050405020304" pitchFamily="18" charset="0"/>
              </a:rPr>
              <a:t>human species: The human race</a:t>
            </a:r>
          </a:p>
          <a:p>
            <a:pPr marL="0" indent="0">
              <a:buNone/>
            </a:pPr>
            <a:endParaRPr lang="en-US" dirty="0"/>
          </a:p>
        </p:txBody>
      </p:sp>
      <p:pic>
        <p:nvPicPr>
          <p:cNvPr id="4" name="Picture 3" descr="https://blogger.googleusercontent.com/img/a/AVvXsEiK-Y-Q7Rc-VbfLX-CNPbCSVMsQgMv87_hFD6IDK0kmFOHO38vHSkZoElOXy4vkgIGP7xS-Pkex3Pibl_RQJhlCT5csDAjNzX3Je4yS-HsAL5JCJlXPZsS70fzY56Wj6eoZBjyoWEuZ8klV6gE6kRq3R88f1bAu8h0b4sUjY9z5jKCPqcptf3XZYKe1lA=w640-h158">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677334" y="3618634"/>
            <a:ext cx="8596668" cy="24227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3783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IN" sz="3200" b="1" dirty="0" smtClean="0">
                <a:solidFill>
                  <a:srgbClr val="C00000"/>
                </a:solidFill>
              </a:rPr>
              <a:t/>
            </a:r>
            <a:br>
              <a:rPr lang="en-IN" sz="3200" b="1" dirty="0" smtClean="0">
                <a:solidFill>
                  <a:srgbClr val="C00000"/>
                </a:solidFill>
              </a:rPr>
            </a:br>
            <a:r>
              <a:rPr lang="en-IN" sz="3200" b="1" dirty="0" smtClean="0">
                <a:solidFill>
                  <a:srgbClr val="C00000"/>
                </a:solidFill>
                <a:latin typeface="Times New Roman" panose="02020603050405020304" pitchFamily="18" charset="0"/>
                <a:cs typeface="Times New Roman" panose="02020603050405020304" pitchFamily="18" charset="0"/>
              </a:rPr>
              <a:t>RACIAL CLASSIFICATION</a:t>
            </a:r>
            <a:r>
              <a:rPr lang="en-US" dirty="0"/>
              <a:t/>
            </a:r>
            <a:br>
              <a:rPr lang="en-US" dirty="0"/>
            </a:br>
            <a:endParaRPr lang="en-US" dirty="0"/>
          </a:p>
        </p:txBody>
      </p:sp>
      <p:sp>
        <p:nvSpPr>
          <p:cNvPr id="3" name="Content Placeholder 2"/>
          <p:cNvSpPr>
            <a:spLocks noGrp="1"/>
          </p:cNvSpPr>
          <p:nvPr>
            <p:ph idx="1"/>
          </p:nvPr>
        </p:nvSpPr>
        <p:spPr>
          <a:xfrm>
            <a:off x="677334" y="2188298"/>
            <a:ext cx="8596668" cy="3880773"/>
          </a:xfrm>
        </p:spPr>
        <p:txBody>
          <a:bodyPr/>
          <a:lstStyle/>
          <a:p>
            <a:pPr lvl="0" fontAlgn="base">
              <a:spcBef>
                <a:spcPts val="0"/>
              </a:spcBef>
            </a:pPr>
            <a:r>
              <a:rPr lang="en-US" b="1" dirty="0" smtClean="0">
                <a:solidFill>
                  <a:schemeClr val="tx1"/>
                </a:solidFill>
                <a:latin typeface="Times New Roman" panose="02020603050405020304" pitchFamily="18" charset="0"/>
                <a:cs typeface="Times New Roman" panose="02020603050405020304" pitchFamily="18" charset="0"/>
              </a:rPr>
              <a:t>Caucasoid </a:t>
            </a:r>
            <a:r>
              <a:rPr lang="en-US" b="1" dirty="0">
                <a:solidFill>
                  <a:schemeClr val="tx1"/>
                </a:solidFill>
                <a:latin typeface="Times New Roman" panose="02020603050405020304" pitchFamily="18" charset="0"/>
                <a:cs typeface="Times New Roman" panose="02020603050405020304" pitchFamily="18" charset="0"/>
              </a:rPr>
              <a:t>(White) </a:t>
            </a:r>
            <a:r>
              <a:rPr lang="en-US" dirty="0">
                <a:solidFill>
                  <a:schemeClr val="tx1"/>
                </a:solidFill>
                <a:latin typeface="Times New Roman" panose="02020603050405020304" pitchFamily="18" charset="0"/>
                <a:cs typeface="Times New Roman" panose="02020603050405020304" pitchFamily="18" charset="0"/>
              </a:rPr>
              <a:t>stock from Southwest Asia &amp; Europe sources.</a:t>
            </a:r>
          </a:p>
          <a:p>
            <a:pPr lvl="0" fontAlgn="base">
              <a:spcBef>
                <a:spcPts val="0"/>
              </a:spcBef>
            </a:pPr>
            <a:r>
              <a:rPr lang="en-US" b="1" dirty="0">
                <a:solidFill>
                  <a:schemeClr val="tx1"/>
                </a:solidFill>
                <a:latin typeface="Times New Roman" panose="02020603050405020304" pitchFamily="18" charset="0"/>
                <a:cs typeface="Times New Roman" panose="02020603050405020304" pitchFamily="18" charset="0"/>
              </a:rPr>
              <a:t>Negroid (Black) </a:t>
            </a:r>
            <a:r>
              <a:rPr lang="en-US" dirty="0">
                <a:solidFill>
                  <a:schemeClr val="tx1"/>
                </a:solidFill>
                <a:latin typeface="Times New Roman" panose="02020603050405020304" pitchFamily="18" charset="0"/>
                <a:cs typeface="Times New Roman" panose="02020603050405020304" pitchFamily="18" charset="0"/>
              </a:rPr>
              <a:t>stock from African sources.</a:t>
            </a:r>
          </a:p>
          <a:p>
            <a:pPr lvl="0" fontAlgn="base">
              <a:spcBef>
                <a:spcPts val="0"/>
              </a:spcBef>
            </a:pPr>
            <a:r>
              <a:rPr lang="en-US" b="1" dirty="0">
                <a:solidFill>
                  <a:schemeClr val="tx1"/>
                </a:solidFill>
                <a:latin typeface="Times New Roman" panose="02020603050405020304" pitchFamily="18" charset="0"/>
                <a:cs typeface="Times New Roman" panose="02020603050405020304" pitchFamily="18" charset="0"/>
              </a:rPr>
              <a:t>Mongoloid (Oriental/ Amerindian) </a:t>
            </a:r>
            <a:r>
              <a:rPr lang="en-US" dirty="0">
                <a:solidFill>
                  <a:schemeClr val="tx1"/>
                </a:solidFill>
                <a:latin typeface="Times New Roman" panose="02020603050405020304" pitchFamily="18" charset="0"/>
                <a:cs typeface="Times New Roman" panose="02020603050405020304" pitchFamily="18" charset="0"/>
              </a:rPr>
              <a:t>stock which arose in East Asia.</a:t>
            </a:r>
          </a:p>
          <a:p>
            <a:pPr lvl="0" fontAlgn="base">
              <a:spcBef>
                <a:spcPts val="0"/>
              </a:spcBef>
            </a:pPr>
            <a:r>
              <a:rPr lang="en-US" b="1" dirty="0" err="1">
                <a:solidFill>
                  <a:schemeClr val="tx1"/>
                </a:solidFill>
                <a:latin typeface="Times New Roman" panose="02020603050405020304" pitchFamily="18" charset="0"/>
                <a:cs typeface="Times New Roman" panose="02020603050405020304" pitchFamily="18" charset="0"/>
              </a:rPr>
              <a:t>Australoid</a:t>
            </a:r>
            <a:r>
              <a:rPr lang="en-US" dirty="0">
                <a:solidFill>
                  <a:schemeClr val="tx1"/>
                </a:solidFill>
                <a:latin typeface="Times New Roman" panose="02020603050405020304" pitchFamily="18" charset="0"/>
                <a:cs typeface="Times New Roman" panose="02020603050405020304" pitchFamily="18" charset="0"/>
              </a:rPr>
              <a:t> (Australian Aborigine and Papuan) stock of Southeast Asia origins</a:t>
            </a:r>
            <a:r>
              <a:rPr lang="en-US" dirty="0">
                <a:latin typeface="Times New Roman" panose="02020603050405020304" pitchFamily="18" charset="0"/>
                <a:cs typeface="Times New Roman" panose="02020603050405020304" pitchFamily="18" charset="0"/>
              </a:rPr>
              <a:t>.</a:t>
            </a:r>
          </a:p>
          <a:p>
            <a:endParaRPr lang="en-US" dirty="0"/>
          </a:p>
        </p:txBody>
      </p:sp>
      <p:pic>
        <p:nvPicPr>
          <p:cNvPr id="4" name="Picture 3" descr="Caucasoid (White), Negroid (Black), Australoid (Australian Aborigine and Papuan)">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957456" y="3366655"/>
            <a:ext cx="4559684" cy="2410690"/>
          </a:xfrm>
          <a:prstGeom prst="rect">
            <a:avLst/>
          </a:prstGeom>
          <a:ln>
            <a:noFill/>
          </a:ln>
          <a:effectLst>
            <a:outerShdw blurRad="292100" dist="139700" dir="2700000" algn="tl" rotWithShape="0">
              <a:srgbClr val="333333">
                <a:alpha val="65000"/>
              </a:srgbClr>
            </a:outerShdw>
          </a:effectLst>
        </p:spPr>
      </p:pic>
      <p:pic>
        <p:nvPicPr>
          <p:cNvPr id="5" name="Picture 4" descr="Mongoloid (Oriental/ Amerindian)">
            <a:hlinkClick r:id="rId4"/>
          </p:cNvPr>
          <p:cNvPicPr/>
          <p:nvPr/>
        </p:nvPicPr>
        <p:blipFill>
          <a:blip r:embed="rId5">
            <a:extLst>
              <a:ext uri="{28A0092B-C50C-407E-A947-70E740481C1C}">
                <a14:useLocalDpi xmlns:a14="http://schemas.microsoft.com/office/drawing/2010/main" val="0"/>
              </a:ext>
            </a:extLst>
          </a:blip>
          <a:srcRect/>
          <a:stretch>
            <a:fillRect/>
          </a:stretch>
        </p:blipFill>
        <p:spPr bwMode="auto">
          <a:xfrm>
            <a:off x="5657200" y="3588328"/>
            <a:ext cx="3476741" cy="23829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89536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fontAlgn="base"/>
            <a:r>
              <a:rPr lang="en-US" b="1" dirty="0" smtClean="0">
                <a:solidFill>
                  <a:srgbClr val="C00000"/>
                </a:solidFill>
              </a:rPr>
              <a:t/>
            </a:r>
            <a:br>
              <a:rPr lang="en-US" b="1" dirty="0" smtClean="0">
                <a:solidFill>
                  <a:srgbClr val="C00000"/>
                </a:solidFill>
              </a:rPr>
            </a:br>
            <a:r>
              <a:rPr lang="en-US" sz="3200" b="1" dirty="0" smtClean="0">
                <a:solidFill>
                  <a:srgbClr val="C00000"/>
                </a:solidFill>
                <a:latin typeface="Times New Roman" panose="02020603050405020304" pitchFamily="18" charset="0"/>
                <a:cs typeface="Times New Roman" panose="02020603050405020304" pitchFamily="18" charset="0"/>
              </a:rPr>
              <a:t>NEGRITO</a:t>
            </a:r>
            <a:endParaRPr lang="en-US" sz="32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2091316"/>
            <a:ext cx="8596668" cy="3880773"/>
          </a:xfrm>
        </p:spPr>
        <p:txBody>
          <a:bodyPr/>
          <a:lstStyle/>
          <a:p>
            <a:pPr fontAlgn="base"/>
            <a:r>
              <a:rPr lang="en-US" dirty="0">
                <a:solidFill>
                  <a:schemeClr val="tx1"/>
                </a:solidFill>
                <a:latin typeface="Times New Roman" panose="02020603050405020304" pitchFamily="18" charset="0"/>
                <a:cs typeface="Times New Roman" panose="02020603050405020304" pitchFamily="18" charset="0"/>
              </a:rPr>
              <a:t>The book “Early Indians: The story of our ancestors and where we came from” written by Tony Joseph considers that the modern humans (Homo sapiens) first made their way from Africa into </a:t>
            </a:r>
            <a:r>
              <a:rPr lang="en-US" dirty="0" smtClean="0">
                <a:solidFill>
                  <a:schemeClr val="tx1"/>
                </a:solidFill>
                <a:latin typeface="Times New Roman" panose="02020603050405020304" pitchFamily="18" charset="0"/>
                <a:cs typeface="Times New Roman" panose="02020603050405020304" pitchFamily="18" charset="0"/>
              </a:rPr>
              <a:t>the </a:t>
            </a:r>
            <a:r>
              <a:rPr lang="en-US" dirty="0">
                <a:solidFill>
                  <a:schemeClr val="tx1"/>
                </a:solidFill>
                <a:latin typeface="Times New Roman" panose="02020603050405020304" pitchFamily="18" charset="0"/>
                <a:cs typeface="Times New Roman" panose="02020603050405020304" pitchFamily="18" charset="0"/>
              </a:rPr>
              <a:t>Indian </a:t>
            </a:r>
            <a:r>
              <a:rPr lang="en-US" dirty="0" smtClean="0">
                <a:solidFill>
                  <a:schemeClr val="tx1"/>
                </a:solidFill>
                <a:latin typeface="Times New Roman" panose="02020603050405020304" pitchFamily="18" charset="0"/>
                <a:cs typeface="Times New Roman" panose="02020603050405020304" pitchFamily="18" charset="0"/>
              </a:rPr>
              <a:t>subcontinent some 65,000 years </a:t>
            </a:r>
            <a:r>
              <a:rPr lang="en-US" dirty="0">
                <a:solidFill>
                  <a:schemeClr val="tx1"/>
                </a:solidFill>
                <a:latin typeface="Times New Roman" panose="02020603050405020304" pitchFamily="18" charset="0"/>
                <a:cs typeface="Times New Roman" panose="02020603050405020304" pitchFamily="18" charset="0"/>
              </a:rPr>
              <a:t>ago.</a:t>
            </a:r>
          </a:p>
        </p:txBody>
      </p:sp>
      <p:pic>
        <p:nvPicPr>
          <p:cNvPr id="5" name="Picture 4" descr="https://blogger.googleusercontent.com/img/a/AVvXsEiipLgbFhP7Eh9gZNcnLdIvZPtbjHk7kZiSNC_7gE6l-E_q7KpaWSJ02zS9lCWmnkGcvvTPs3zJbDZ2bIPfAbWAJtv7eEMJtPNTZOgZ27Z2zO0-UVetN27aqfKfnjU5M4AeJA16PUh5C91nxexItO3f3Yjz9Gjxyv7orOwtDa-fIQlUejPtASeTf_r5ag">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6038378" y="3006436"/>
            <a:ext cx="3235624" cy="2965653"/>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979930" y="3565962"/>
            <a:ext cx="4755852" cy="1574149"/>
          </a:xfrm>
          <a:prstGeom prst="rect">
            <a:avLst/>
          </a:prstGeom>
        </p:spPr>
        <p:txBody>
          <a:bodyPr wrap="square">
            <a:spAutoFit/>
          </a:bodyPr>
          <a:lstStyle/>
          <a:p>
            <a:pPr marL="342900" marR="0" lvl="0" indent="-342900" algn="just" fontAlgn="base">
              <a:lnSpc>
                <a:spcPct val="107000"/>
              </a:lnSpc>
              <a:spcBef>
                <a:spcPts val="0"/>
              </a:spcBef>
              <a:spcAft>
                <a:spcPts val="0"/>
              </a:spcAft>
              <a:buSzPts val="1000"/>
              <a:buFont typeface="Wingdings" panose="05000000000000000000" pitchFamily="2" charset="2"/>
              <a:buChar char=""/>
              <a:tabLst>
                <a:tab pos="457200" algn="l"/>
              </a:tabLst>
            </a:pPr>
            <a:r>
              <a:rPr lang="en-US" dirty="0">
                <a:latin typeface="Times New Roman" panose="02020603050405020304" pitchFamily="18" charset="0"/>
                <a:ea typeface="Times New Roman" panose="02020603050405020304" pitchFamily="18" charset="0"/>
                <a:cs typeface="Times New Roman" panose="02020603050405020304" pitchFamily="18" charset="0"/>
              </a:rPr>
              <a:t>It is thus perceived that African origin Negrito tribe came here as original settlers.</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fontAlgn="base">
              <a:lnSpc>
                <a:spcPct val="107000"/>
              </a:lnSpc>
              <a:spcBef>
                <a:spcPts val="0"/>
              </a:spcBef>
              <a:spcAft>
                <a:spcPts val="0"/>
              </a:spcAft>
              <a:buSzPts val="1000"/>
              <a:buFont typeface="Wingdings" panose="05000000000000000000" pitchFamily="2" charset="2"/>
              <a:buChar char=""/>
              <a:tabLst>
                <a:tab pos="457200" algn="l"/>
              </a:tabLst>
            </a:pPr>
            <a:r>
              <a:rPr lang="en-US" dirty="0">
                <a:latin typeface="Times New Roman" panose="02020603050405020304" pitchFamily="18" charset="0"/>
                <a:ea typeface="Times New Roman" panose="02020603050405020304" pitchFamily="18" charset="0"/>
                <a:cs typeface="Times New Roman" panose="02020603050405020304" pitchFamily="18" charset="0"/>
              </a:rPr>
              <a:t>Few people of Negrito tribe are still considered existing in the places like down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Sunderban</a:t>
            </a:r>
            <a:r>
              <a:rPr lang="en-US" dirty="0">
                <a:latin typeface="Times New Roman" panose="02020603050405020304" pitchFamily="18" charset="0"/>
                <a:ea typeface="Times New Roman" panose="02020603050405020304" pitchFamily="18" charset="0"/>
                <a:cs typeface="Times New Roman" panose="02020603050405020304" pitchFamily="18" charset="0"/>
              </a:rPr>
              <a:t>, Andaman, Nicobar, etc.</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511025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fontAlgn="base"/>
            <a:r>
              <a:rPr lang="en-US" sz="3200" b="1" dirty="0" smtClean="0">
                <a:solidFill>
                  <a:srgbClr val="EF4728"/>
                </a:solidFill>
                <a:latin typeface="Times New Roman" panose="02020603050405020304" pitchFamily="18" charset="0"/>
                <a:cs typeface="Times New Roman" panose="02020603050405020304" pitchFamily="18" charset="0"/>
              </a:rPr>
              <a:t/>
            </a:r>
            <a:br>
              <a:rPr lang="en-US" sz="3200" b="1" dirty="0" smtClean="0">
                <a:solidFill>
                  <a:srgbClr val="EF4728"/>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AUSTRO-ASIATIC PEOPLE</a:t>
            </a:r>
            <a:endParaRPr lang="en-US" sz="32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spcBef>
                <a:spcPts val="0"/>
              </a:spcBef>
            </a:pPr>
            <a:r>
              <a:rPr lang="en-US" dirty="0" smtClean="0">
                <a:solidFill>
                  <a:schemeClr val="tx1"/>
                </a:solidFill>
                <a:latin typeface="Times New Roman" panose="02020603050405020304" pitchFamily="18" charset="0"/>
                <a:cs typeface="Times New Roman" panose="02020603050405020304" pitchFamily="18" charset="0"/>
              </a:rPr>
              <a:t>In the dispersal process the groups of the people who went to South-East Asia are known as </a:t>
            </a:r>
            <a:r>
              <a:rPr lang="en-US" b="1" dirty="0" smtClean="0">
                <a:solidFill>
                  <a:schemeClr val="tx1"/>
                </a:solidFill>
                <a:latin typeface="Times New Roman" panose="02020603050405020304" pitchFamily="18" charset="0"/>
                <a:cs typeface="Times New Roman" panose="02020603050405020304" pitchFamily="18" charset="0"/>
              </a:rPr>
              <a:t>Austro-Asiatic</a:t>
            </a:r>
            <a:r>
              <a:rPr lang="en-US" dirty="0" smtClean="0">
                <a:solidFill>
                  <a:schemeClr val="tx1"/>
                </a:solidFill>
                <a:latin typeface="Times New Roman" panose="02020603050405020304" pitchFamily="18" charset="0"/>
                <a:cs typeface="Times New Roman" panose="02020603050405020304" pitchFamily="18" charset="0"/>
              </a:rPr>
              <a:t> people.</a:t>
            </a:r>
          </a:p>
          <a:p>
            <a:endParaRPr lang="en-US" dirty="0"/>
          </a:p>
        </p:txBody>
      </p:sp>
      <p:pic>
        <p:nvPicPr>
          <p:cNvPr id="4" name="Picture 3" descr="Austroasiatic/Austric peopl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1025236" y="2776504"/>
            <a:ext cx="8248766" cy="2209800"/>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677334" y="4986304"/>
            <a:ext cx="8596668" cy="1179105"/>
          </a:xfrm>
          <a:prstGeom prst="rect">
            <a:avLst/>
          </a:prstGeom>
        </p:spPr>
        <p:txBody>
          <a:bodyPr wrap="square">
            <a:spAutoFit/>
          </a:bodyPr>
          <a:lstStyle/>
          <a:p>
            <a:pPr marL="342900" marR="0" lvl="0" indent="-342900" algn="just" fontAlgn="base">
              <a:lnSpc>
                <a:spcPct val="107000"/>
              </a:lnSpc>
              <a:spcBef>
                <a:spcPts val="0"/>
              </a:spcBef>
              <a:spcAft>
                <a:spcPts val="0"/>
              </a:spcAft>
              <a:buSzPts val="1000"/>
              <a:buFont typeface="Wingdings" panose="05000000000000000000" pitchFamily="2" charset="2"/>
              <a:buChar char=""/>
              <a:tabLst>
                <a:tab pos="457200" algn="l"/>
              </a:tabLst>
            </a:pPr>
            <a:r>
              <a:rPr lang="en-US" sz="1600" dirty="0">
                <a:solidFill>
                  <a:srgbClr val="040404"/>
                </a:solidFill>
                <a:latin typeface="Times New Roman" panose="02020603050405020304" pitchFamily="18" charset="0"/>
                <a:ea typeface="Times New Roman" panose="02020603050405020304" pitchFamily="18" charset="0"/>
                <a:cs typeface="Times New Roman" panose="02020603050405020304" pitchFamily="18" charset="0"/>
              </a:rPr>
              <a:t>The</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y developed languages which are known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Austric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Language.</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fontAlgn="base">
              <a:lnSpc>
                <a:spcPct val="107000"/>
              </a:lnSpc>
              <a:spcBef>
                <a:spcPts val="0"/>
              </a:spcBef>
              <a:spcAft>
                <a:spcPts val="0"/>
              </a:spcAft>
              <a:buSzPts val="1000"/>
              <a:buFont typeface="Wingdings" panose="05000000000000000000" pitchFamily="2" charset="2"/>
              <a:buChar char=""/>
              <a:tabLst>
                <a:tab pos="457200" algn="l"/>
              </a:tabLs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They came Bengal Basin in </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10000-12000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years ago.</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fontAlgn="base">
              <a:lnSpc>
                <a:spcPct val="107000"/>
              </a:lnSpc>
              <a:spcBef>
                <a:spcPts val="0"/>
              </a:spcBef>
              <a:spcAft>
                <a:spcPts val="0"/>
              </a:spcAft>
              <a:buSzPts val="1000"/>
              <a:buFont typeface="Wingdings" panose="05000000000000000000" pitchFamily="2" charset="2"/>
              <a:buChar char=""/>
              <a:tabLst>
                <a:tab pos="457200" algn="l"/>
              </a:tabLs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These people came from the east in to the area of Bangladesh several thousand years ago.</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fontAlgn="base">
              <a:lnSpc>
                <a:spcPct val="107000"/>
              </a:lnSpc>
              <a:spcBef>
                <a:spcPts val="0"/>
              </a:spcBef>
              <a:spcAft>
                <a:spcPts val="0"/>
              </a:spcAft>
              <a:buSzPts val="1000"/>
              <a:buFont typeface="Wingdings" panose="05000000000000000000" pitchFamily="2" charset="2"/>
              <a:buChar char=""/>
              <a:tabLst>
                <a:tab pos="457200" algn="l"/>
              </a:tabLs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They have introduced rice cultivation in our area.</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47996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rgbClr val="C00000"/>
                </a:solidFill>
                <a:latin typeface="Times New Roman" panose="02020603050405020304" pitchFamily="18" charset="0"/>
                <a:cs typeface="Times New Roman" panose="02020603050405020304" pitchFamily="18" charset="0"/>
              </a:rPr>
              <a:t/>
            </a:r>
            <a:br>
              <a:rPr lang="en-US" b="1" dirty="0" smtClean="0">
                <a:solidFill>
                  <a:srgbClr val="C00000"/>
                </a:solidFill>
                <a:latin typeface="Times New Roman" panose="02020603050405020304" pitchFamily="18" charset="0"/>
                <a:cs typeface="Times New Roman" panose="02020603050405020304" pitchFamily="18" charset="0"/>
              </a:rPr>
            </a:br>
            <a:r>
              <a:rPr lang="en-US" b="1" dirty="0" smtClean="0">
                <a:solidFill>
                  <a:srgbClr val="C00000"/>
                </a:solidFill>
                <a:latin typeface="Times New Roman" panose="02020603050405020304" pitchFamily="18" charset="0"/>
                <a:cs typeface="Times New Roman" panose="02020603050405020304" pitchFamily="18" charset="0"/>
              </a:rPr>
              <a:t>MONGOLOID</a:t>
            </a:r>
            <a:r>
              <a:rPr lang="en-US" dirty="0" smtClean="0">
                <a:solidFill>
                  <a:srgbClr val="C00000"/>
                </a:solidFill>
                <a:latin typeface="Times New Roman" panose="02020603050405020304" pitchFamily="18" charset="0"/>
                <a:cs typeface="Times New Roman" panose="02020603050405020304" pitchFamily="18" charset="0"/>
              </a:rPr>
              <a:t/>
            </a:r>
            <a:br>
              <a:rPr lang="en-US" dirty="0" smtClean="0">
                <a:solidFill>
                  <a:srgbClr val="C00000"/>
                </a:solidFill>
                <a:latin typeface="Times New Roman" panose="02020603050405020304" pitchFamily="18" charset="0"/>
                <a:cs typeface="Times New Roman" panose="02020603050405020304" pitchFamily="18" charset="0"/>
              </a:rPr>
            </a:br>
            <a:r>
              <a:rPr lang="en-US" dirty="0" smtClean="0">
                <a:solidFill>
                  <a:srgbClr val="C00000"/>
                </a:solidFill>
                <a:latin typeface="Times New Roman" panose="02020603050405020304" pitchFamily="18" charset="0"/>
                <a:cs typeface="Times New Roman" panose="02020603050405020304" pitchFamily="18" charset="0"/>
              </a:rPr>
              <a:t/>
            </a:r>
            <a:br>
              <a:rPr lang="en-US" dirty="0" smtClean="0">
                <a:solidFill>
                  <a:srgbClr val="C00000"/>
                </a:solidFill>
                <a:latin typeface="Times New Roman" panose="02020603050405020304" pitchFamily="18" charset="0"/>
                <a:cs typeface="Times New Roman" panose="02020603050405020304" pitchFamily="18" charset="0"/>
              </a:rPr>
            </a:br>
            <a:endParaRPr lang="en-US" dirty="0">
              <a:solidFill>
                <a:srgbClr val="C00000"/>
              </a:solidFill>
              <a:latin typeface="Times New Roman" panose="02020603050405020304" pitchFamily="18" charset="0"/>
              <a:cs typeface="Times New Roman" panose="02020603050405020304" pitchFamily="18" charset="0"/>
            </a:endParaRPr>
          </a:p>
        </p:txBody>
      </p:sp>
      <p:pic>
        <p:nvPicPr>
          <p:cNvPr id="4" name="Content Placeholder 3" descr="Mongoloid people">
            <a:hlinkClick r:id="rId2"/>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77334" y="1905563"/>
            <a:ext cx="8596667" cy="2489199"/>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677333" y="4394762"/>
            <a:ext cx="8596668" cy="1600438"/>
          </a:xfrm>
          <a:prstGeom prst="rect">
            <a:avLst/>
          </a:prstGeom>
        </p:spPr>
        <p:txBody>
          <a:bodyPr wrap="square">
            <a:spAutoFit/>
          </a:bodyPr>
          <a:lstStyle/>
          <a:p>
            <a:pPr marL="342900" marR="0" lvl="0" indent="-342900" algn="just" fontAlgn="base">
              <a:spcBef>
                <a:spcPts val="0"/>
              </a:spcBef>
              <a:spcAft>
                <a:spcPts val="0"/>
              </a:spcAft>
              <a:buSzPts val="1000"/>
              <a:buFont typeface="Wingdings" panose="05000000000000000000" pitchFamily="2" charset="2"/>
              <a:buChar char=""/>
              <a:tabLst>
                <a:tab pos="457200" algn="l"/>
              </a:tabLst>
            </a:pPr>
            <a:r>
              <a:rPr lang="en-US" sz="1400" b="1" dirty="0">
                <a:latin typeface="Times New Roman" panose="02020603050405020304" pitchFamily="18" charset="0"/>
                <a:ea typeface="Times New Roman" panose="02020603050405020304" pitchFamily="18" charset="0"/>
                <a:cs typeface="Times New Roman" panose="02020603050405020304" pitchFamily="18" charset="0"/>
              </a:rPr>
              <a:t>Mongoloid</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also entered the territories of Bangladesh from the East.</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fontAlgn="base">
              <a:spcBef>
                <a:spcPts val="0"/>
              </a:spcBef>
              <a:spcAft>
                <a:spcPts val="0"/>
              </a:spcAft>
              <a:buSzPts val="1000"/>
              <a:buFont typeface="Wingdings" panose="05000000000000000000" pitchFamily="2" charset="2"/>
              <a:buChar char=""/>
              <a:tabLst>
                <a:tab pos="457200" algn="l"/>
              </a:tabLs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They spread mainly into the uplands and hilly areas.</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fontAlgn="base">
              <a:spcBef>
                <a:spcPts val="0"/>
              </a:spcBef>
              <a:spcAft>
                <a:spcPts val="0"/>
              </a:spcAft>
              <a:buSzPts val="1000"/>
              <a:buFont typeface="Wingdings" panose="05000000000000000000" pitchFamily="2" charset="2"/>
              <a:buChar char=""/>
              <a:tabLst>
                <a:tab pos="457200" algn="l"/>
              </a:tabLs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They are closely related to Burmese and Thai.</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fontAlgn="base">
              <a:spcBef>
                <a:spcPts val="0"/>
              </a:spcBef>
              <a:spcAft>
                <a:spcPts val="0"/>
              </a:spcAft>
              <a:buSzPts val="1000"/>
              <a:buFont typeface="Wingdings" panose="05000000000000000000" pitchFamily="2" charset="2"/>
              <a:buChar char=""/>
              <a:tabLst>
                <a:tab pos="457200" algn="l"/>
              </a:tabLs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They came here several thousand years ago.</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fontAlgn="base">
              <a:spcBef>
                <a:spcPts val="0"/>
              </a:spcBef>
              <a:spcAft>
                <a:spcPts val="0"/>
              </a:spcAft>
              <a:buSzPts val="1000"/>
              <a:buFont typeface="Wingdings" panose="05000000000000000000" pitchFamily="2" charset="2"/>
              <a:buChar char=""/>
              <a:tabLst>
                <a:tab pos="457200" algn="l"/>
              </a:tabLst>
            </a:pPr>
            <a:r>
              <a:rPr lang="en-US" sz="1400" b="1" dirty="0">
                <a:latin typeface="Times New Roman" panose="02020603050405020304" pitchFamily="18" charset="0"/>
                <a:ea typeface="Times New Roman" panose="02020603050405020304" pitchFamily="18" charset="0"/>
                <a:cs typeface="Times New Roman" panose="02020603050405020304" pitchFamily="18" charset="0"/>
              </a:rPr>
              <a:t>Skin color: </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Yellow or yellowish brown.</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fontAlgn="base">
              <a:spcBef>
                <a:spcPts val="0"/>
              </a:spcBef>
              <a:spcAft>
                <a:spcPts val="0"/>
              </a:spcAft>
              <a:buSzPts val="1000"/>
              <a:buFont typeface="Wingdings" panose="05000000000000000000" pitchFamily="2" charset="2"/>
              <a:buChar char=""/>
              <a:tabLst>
                <a:tab pos="457200" algn="l"/>
              </a:tabLst>
            </a:pPr>
            <a:r>
              <a:rPr lang="en-US" sz="1400" b="1" dirty="0">
                <a:latin typeface="Times New Roman" panose="02020603050405020304" pitchFamily="18" charset="0"/>
                <a:ea typeface="Times New Roman" panose="02020603050405020304" pitchFamily="18" charset="0"/>
                <a:cs typeface="Times New Roman" panose="02020603050405020304" pitchFamily="18" charset="0"/>
              </a:rPr>
              <a:t>Hair: </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Straight. The body and facial hair is scanty/nominal.</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fontAlgn="base">
              <a:spcBef>
                <a:spcPts val="0"/>
              </a:spcBef>
              <a:spcAft>
                <a:spcPts val="0"/>
              </a:spcAft>
              <a:buSzPts val="1000"/>
              <a:buFont typeface="Wingdings" panose="05000000000000000000" pitchFamily="2" charset="2"/>
              <a:buChar char=""/>
              <a:tabLst>
                <a:tab pos="457200" algn="l"/>
              </a:tabLst>
            </a:pPr>
            <a:r>
              <a:rPr lang="en-US" sz="1400" b="1" dirty="0">
                <a:latin typeface="Times New Roman" panose="02020603050405020304" pitchFamily="18" charset="0"/>
                <a:ea typeface="Times New Roman" panose="02020603050405020304" pitchFamily="18" charset="0"/>
                <a:cs typeface="Times New Roman" panose="02020603050405020304" pitchFamily="18" charset="0"/>
              </a:rPr>
              <a:t>Face: </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Broad and flat with prominent cheek bones.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333470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fontAlgn="base"/>
            <a:r>
              <a:rPr lang="en-US" sz="3200" b="1" dirty="0" smtClean="0">
                <a:solidFill>
                  <a:srgbClr val="C00000"/>
                </a:solidFill>
                <a:latin typeface="Times New Roman" panose="02020603050405020304" pitchFamily="18" charset="0"/>
                <a:cs typeface="Times New Roman" panose="02020603050405020304" pitchFamily="18" charset="0"/>
              </a:rPr>
              <a:t/>
            </a:r>
            <a:br>
              <a:rPr lang="en-US" sz="3200" b="1" dirty="0" smtClean="0">
                <a:solidFill>
                  <a:srgbClr val="C00000"/>
                </a:solidFill>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DRAVIDIAN</a:t>
            </a:r>
            <a:r>
              <a:rPr lang="en-US" sz="3200" b="1" dirty="0" smtClean="0">
                <a:solidFill>
                  <a:srgbClr val="C00000"/>
                </a:solidFill>
              </a:rPr>
              <a:t/>
            </a:r>
            <a:br>
              <a:rPr lang="en-US" sz="3200" b="1" dirty="0" smtClean="0">
                <a:solidFill>
                  <a:srgbClr val="C00000"/>
                </a:solidFill>
              </a:rPr>
            </a:br>
            <a:endParaRPr lang="en-US" sz="3200" dirty="0">
              <a:solidFill>
                <a:srgbClr val="C00000"/>
              </a:solidFill>
              <a:latin typeface="Times New Roman" panose="02020603050405020304" pitchFamily="18" charset="0"/>
              <a:cs typeface="Times New Roman" panose="02020603050405020304" pitchFamily="18" charset="0"/>
            </a:endParaRPr>
          </a:p>
        </p:txBody>
      </p:sp>
      <p:pic>
        <p:nvPicPr>
          <p:cNvPr id="4" name="Content Placeholder 3" descr="Dravidian People">
            <a:hlinkClick r:id="rId2"/>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21527" y="2134827"/>
            <a:ext cx="5070764" cy="2644992"/>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677334" y="4779819"/>
            <a:ext cx="8596667" cy="1690463"/>
          </a:xfrm>
          <a:prstGeom prst="rect">
            <a:avLst/>
          </a:prstGeom>
        </p:spPr>
        <p:txBody>
          <a:bodyPr wrap="square">
            <a:spAutoFit/>
          </a:bodyPr>
          <a:lstStyle/>
          <a:p>
            <a:pPr marL="342900" marR="0" lvl="0" indent="-342900" algn="just" fontAlgn="base">
              <a:lnSpc>
                <a:spcPct val="107000"/>
              </a:lnSpc>
              <a:spcBef>
                <a:spcPts val="0"/>
              </a:spcBef>
              <a:spcAft>
                <a:spcPts val="0"/>
              </a:spcAft>
              <a:buSzPts val="1000"/>
              <a:buFont typeface="Wingdings" panose="05000000000000000000" pitchFamily="2" charset="2"/>
              <a:buChar char=""/>
              <a:tabLst>
                <a:tab pos="457200" algn="l"/>
              </a:tabLs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People who came </a:t>
            </a:r>
            <a:r>
              <a:rPr lang="en-US" sz="1400" b="1" dirty="0">
                <a:latin typeface="Times New Roman" panose="02020603050405020304" pitchFamily="18" charset="0"/>
                <a:ea typeface="Times New Roman" panose="02020603050405020304" pitchFamily="18" charset="0"/>
                <a:cs typeface="Times New Roman" panose="02020603050405020304" pitchFamily="18" charset="0"/>
              </a:rPr>
              <a:t>8000-10000</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years ago from the Southern and western parts of South-Asia  and they are known as Dravidians.</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fontAlgn="base">
              <a:lnSpc>
                <a:spcPct val="107000"/>
              </a:lnSpc>
              <a:spcBef>
                <a:spcPts val="0"/>
              </a:spcBef>
              <a:spcAft>
                <a:spcPts val="0"/>
              </a:spcAft>
              <a:buSzPts val="1000"/>
              <a:buFont typeface="Wingdings" panose="05000000000000000000" pitchFamily="2" charset="2"/>
              <a:buChar char=""/>
              <a:tabLst>
                <a:tab pos="457200" algn="l"/>
              </a:tabLs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Physically diverse people speaking different languages, known as </a:t>
            </a:r>
            <a:r>
              <a:rPr lang="en-US" sz="1400" b="1" dirty="0">
                <a:latin typeface="Times New Roman" panose="02020603050405020304" pitchFamily="18" charset="0"/>
                <a:ea typeface="Times New Roman" panose="02020603050405020304" pitchFamily="18" charset="0"/>
                <a:cs typeface="Times New Roman" panose="02020603050405020304" pitchFamily="18" charset="0"/>
              </a:rPr>
              <a:t>Dravidian family of languages</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fontAlgn="base">
              <a:lnSpc>
                <a:spcPct val="107000"/>
              </a:lnSpc>
              <a:spcBef>
                <a:spcPts val="0"/>
              </a:spcBef>
              <a:spcAft>
                <a:spcPts val="0"/>
              </a:spcAft>
              <a:buSzPts val="1000"/>
              <a:buFont typeface="Wingdings" panose="05000000000000000000" pitchFamily="2" charset="2"/>
              <a:buChar char=""/>
              <a:tabLst>
                <a:tab pos="457200" algn="l"/>
              </a:tabLs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Dravidian language speakers were mostly a Caucasoid people.</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fontAlgn="base">
              <a:lnSpc>
                <a:spcPct val="107000"/>
              </a:lnSpc>
              <a:spcBef>
                <a:spcPts val="0"/>
              </a:spcBef>
              <a:spcAft>
                <a:spcPts val="0"/>
              </a:spcAft>
              <a:buSzPts val="1000"/>
              <a:buFont typeface="Wingdings" panose="05000000000000000000" pitchFamily="2" charset="2"/>
              <a:buChar char=""/>
              <a:tabLst>
                <a:tab pos="457200" algn="l"/>
              </a:tabLs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Generally darker than the different peoples to the East and West of South-Asia.</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fontAlgn="base">
              <a:lnSpc>
                <a:spcPct val="107000"/>
              </a:lnSpc>
              <a:spcBef>
                <a:spcPts val="0"/>
              </a:spcBef>
              <a:spcAft>
                <a:spcPts val="0"/>
              </a:spcAft>
              <a:buSzPts val="1000"/>
              <a:buFont typeface="Wingdings" panose="05000000000000000000" pitchFamily="2" charset="2"/>
              <a:buChar char=""/>
              <a:tabLst>
                <a:tab pos="457200" algn="l"/>
              </a:tabLs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Developed Indus Valley Civilization.</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fontAlgn="base">
              <a:lnSpc>
                <a:spcPct val="107000"/>
              </a:lnSpc>
              <a:spcBef>
                <a:spcPts val="0"/>
              </a:spcBef>
              <a:spcAft>
                <a:spcPts val="0"/>
              </a:spcAft>
              <a:buSzPts val="1000"/>
              <a:buFont typeface="Wingdings" panose="05000000000000000000" pitchFamily="2" charset="2"/>
              <a:buChar char=""/>
              <a:tabLst>
                <a:tab pos="457200" algn="l"/>
              </a:tabLs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Made their own city and became ruler.</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2160026"/>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11035</TotalTime>
  <Words>2523</Words>
  <Application>Microsoft Office PowerPoint</Application>
  <PresentationFormat>Widescreen</PresentationFormat>
  <Paragraphs>184</Paragraphs>
  <Slides>39</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Arial</vt:lpstr>
      <vt:lpstr>Bangla MN</vt:lpstr>
      <vt:lpstr>Britannic Bold</vt:lpstr>
      <vt:lpstr>Calibri</vt:lpstr>
      <vt:lpstr>Franklin Gothic Book</vt:lpstr>
      <vt:lpstr>Roboto</vt:lpstr>
      <vt:lpstr>Times New Roman</vt:lpstr>
      <vt:lpstr>Trebuchet MS</vt:lpstr>
      <vt:lpstr>Wingdings</vt:lpstr>
      <vt:lpstr>Wingdings 3</vt:lpstr>
      <vt:lpstr>Facet</vt:lpstr>
      <vt:lpstr>PowerPoint Presentation</vt:lpstr>
      <vt:lpstr>DISCUSSION CONTENTS</vt:lpstr>
      <vt:lpstr> WHAT IS RACE? </vt:lpstr>
      <vt:lpstr> WHAT IS RACE?</vt:lpstr>
      <vt:lpstr> RACIAL CLASSIFICATION </vt:lpstr>
      <vt:lpstr> NEGRITO</vt:lpstr>
      <vt:lpstr> AUSTRO-ASIATIC PEOPLE</vt:lpstr>
      <vt:lpstr> MONGOLOID  </vt:lpstr>
      <vt:lpstr> DRAVIDIAN </vt:lpstr>
      <vt:lpstr> ARYANS</vt:lpstr>
      <vt:lpstr> OTHERS </vt:lpstr>
      <vt:lpstr>BENGAL DURING THE AGE OF MAURYAN EMPIRE (324 BC TO 186 AD) </vt:lpstr>
      <vt:lpstr>SUBJECT &amp; MAUYAN EMPIRE</vt:lpstr>
      <vt:lpstr> MAURYA EMPIREORS &amp; COINS</vt:lpstr>
      <vt:lpstr> MAP OF MAURYA EMPIRE</vt:lpstr>
      <vt:lpstr>MAURYAN ADMINISTRATION – STATE CONTROL </vt:lpstr>
      <vt:lpstr> INFLUENCE OF MAURYAN EMPIRE</vt:lpstr>
      <vt:lpstr>BENGAL DURING THE AGE OF GUPTA PERIOD APPROXIMATELY 319 TO 467AD</vt:lpstr>
      <vt:lpstr>BENGAL DURING THE AGE OF GUPTA PERIOD APPROXIMATELY 319 TO 467AD</vt:lpstr>
      <vt:lpstr>BENGAL DURING THE AGE OF GUPTA PERIOD APPROXIMATELY 319 TO 467AD</vt:lpstr>
      <vt:lpstr> WHAT WAS THE GUPTA REGIME LIKE?</vt:lpstr>
      <vt:lpstr>BENGAL DURING THE AGE OF GUPTA PERIOD APPROXIMATELY 319 TO 467AD </vt:lpstr>
      <vt:lpstr> GUPTA DYNASTY RELIGION</vt:lpstr>
      <vt:lpstr> GUPTA EMPIRES ROLES OF WOMEN</vt:lpstr>
      <vt:lpstr> SOCIAL CLASSES OF GUPTA EMPIRE</vt:lpstr>
      <vt:lpstr> GUPTA EMPIRE: TRADE</vt:lpstr>
      <vt:lpstr> INFLUENCE OF GUPTA DYNASTY</vt:lpstr>
      <vt:lpstr> GOVERNMENT OF GUPTA DYNASTY</vt:lpstr>
      <vt:lpstr> INVENTIONS AND TECHNOLOGY IN THE GUPTA EMPIRE</vt:lpstr>
      <vt:lpstr>END OF CIVILIZATION OF GUPTA EMPIRE </vt:lpstr>
      <vt:lpstr>THE INDEPENDENT KINGDOM OF BANGA </vt:lpstr>
      <vt:lpstr>GAUR UNDER THE LEADERSHIP OF SHASHANK CREDIT TO SHASHANK</vt:lpstr>
      <vt:lpstr>GEOGRAPHICAL EXTENT OF THE GAUR KINGDOM IN PALE-GREEN ON A MAP OF THE MAJOR KINGDOMS OF SOUTH ASIA AT THE TIME OF SHASHANKA'S DEATH APPROXIMATELY, 625 AD.</vt:lpstr>
      <vt:lpstr> THE LEADERSHIP OF SHASHANK </vt:lpstr>
      <vt:lpstr>EXTENDING POLITICAL INFLUENCE; ART &amp; ARCHITECTURE OF SHASHANKA DYNASTY</vt:lpstr>
      <vt:lpstr>MATSYANYAYAM</vt:lpstr>
      <vt:lpstr>MATSYANYAYAM</vt:lpstr>
      <vt:lpstr> MATSYANYAYAM</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Prison Radicalization in Bangladesh  Present Scenario and Threats</dc:title>
  <dc:creator>Mohammad Abdul Quddus</dc:creator>
  <cp:lastModifiedBy>Dr. Mostafiz</cp:lastModifiedBy>
  <cp:revision>949</cp:revision>
  <cp:lastPrinted>2018-01-25T09:47:32Z</cp:lastPrinted>
  <dcterms:created xsi:type="dcterms:W3CDTF">2017-10-14T17:55:41Z</dcterms:created>
  <dcterms:modified xsi:type="dcterms:W3CDTF">2023-09-30T04:58:33Z</dcterms:modified>
</cp:coreProperties>
</file>